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6"/>
  </p:notesMasterIdLst>
  <p:sldIdLst>
    <p:sldId id="256" r:id="rId2"/>
    <p:sldId id="285" r:id="rId3"/>
    <p:sldId id="257" r:id="rId4"/>
    <p:sldId id="274" r:id="rId5"/>
    <p:sldId id="259" r:id="rId6"/>
    <p:sldId id="262" r:id="rId7"/>
    <p:sldId id="271" r:id="rId8"/>
    <p:sldId id="275" r:id="rId9"/>
    <p:sldId id="264" r:id="rId10"/>
    <p:sldId id="263" r:id="rId11"/>
    <p:sldId id="265" r:id="rId12"/>
    <p:sldId id="270" r:id="rId13"/>
    <p:sldId id="268" r:id="rId14"/>
    <p:sldId id="269" r:id="rId15"/>
    <p:sldId id="272" r:id="rId16"/>
    <p:sldId id="278" r:id="rId17"/>
    <p:sldId id="276" r:id="rId18"/>
    <p:sldId id="284" r:id="rId19"/>
    <p:sldId id="279" r:id="rId20"/>
    <p:sldId id="282" r:id="rId21"/>
    <p:sldId id="283" r:id="rId22"/>
    <p:sldId id="277"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9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0BE5B7-552C-45DC-B3F1-D4E6BBFB4404}" type="datetimeFigureOut">
              <a:rPr lang="en-US" smtClean="0"/>
              <a:t>5/25/2017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BACC2-5A95-44AF-A845-ABAD7E818388}" type="slidenum">
              <a:rPr lang="en-US" smtClean="0"/>
              <a:t>‹#›</a:t>
            </a:fld>
            <a:endParaRPr lang="en-US" dirty="0"/>
          </a:p>
        </p:txBody>
      </p:sp>
    </p:spTree>
    <p:extLst>
      <p:ext uri="{BB962C8B-B14F-4D97-AF65-F5344CB8AC3E}">
        <p14:creationId xmlns:p14="http://schemas.microsoft.com/office/powerpoint/2010/main" val="315545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excellent sensitivity (77– 100%) and specific city (85 – 100 % ) in patients with erosive esophagitis;</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4B7123-0A85-43C2-A2DD-9AFA5CA16605}" type="slidenum">
              <a:rPr lang="en-US" smtClean="0"/>
              <a:pPr fontAlgn="base">
                <a:spcBef>
                  <a:spcPct val="0"/>
                </a:spcBef>
                <a:spcAft>
                  <a:spcPct val="0"/>
                </a:spcAft>
                <a:defRPr/>
              </a:pPr>
              <a:t>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5CFE02-765E-4F91-8A08-944E61349A3C}" type="slidenum">
              <a:rPr lang="en-US" altLang="en-US" smtClean="0">
                <a:cs typeface="Arial" charset="0"/>
              </a:rPr>
              <a:pPr fontAlgn="base">
                <a:spcBef>
                  <a:spcPct val="0"/>
                </a:spcBef>
                <a:spcAft>
                  <a:spcPct val="0"/>
                </a:spcAft>
                <a:defRPr/>
              </a:pPr>
              <a:t>10</a:t>
            </a:fld>
            <a:endParaRPr lang="en-US" alt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14A0B6-1746-4691-B184-113064DC4276}" type="slidenum">
              <a:rPr lang="en-US" altLang="en-US" smtClean="0">
                <a:cs typeface="Arial" charset="0"/>
              </a:rPr>
              <a:pPr fontAlgn="base">
                <a:spcBef>
                  <a:spcPct val="0"/>
                </a:spcBef>
                <a:spcAft>
                  <a:spcPct val="0"/>
                </a:spcAft>
                <a:defRPr/>
              </a:pPr>
              <a:t>11</a:t>
            </a:fld>
            <a:endParaRPr lang="en-US" alt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AC1890B3-5589-42DB-A016-7C5834158204}" type="datetimeFigureOut">
              <a:rPr lang="en-US" smtClean="0"/>
              <a:t>5/25/2017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E5BB50E-E497-4329-8142-8D5883A7AB06}"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1890B3-5589-42DB-A016-7C5834158204}" type="datetimeFigureOut">
              <a:rPr lang="en-US" smtClean="0"/>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5BB50E-E497-4329-8142-8D5883A7AB0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1890B3-5589-42DB-A016-7C5834158204}" type="datetimeFigureOut">
              <a:rPr lang="en-US" smtClean="0"/>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5BB50E-E497-4329-8142-8D5883A7AB0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C1890B3-5589-42DB-A016-7C5834158204}" type="datetimeFigureOut">
              <a:rPr lang="en-US" smtClean="0"/>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5BB50E-E497-4329-8142-8D5883A7AB06}"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C1890B3-5589-42DB-A016-7C5834158204}" type="datetimeFigureOut">
              <a:rPr lang="en-US" smtClean="0"/>
              <a:t>5/25/2017</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9E5BB50E-E497-4329-8142-8D5883A7AB0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AC1890B3-5589-42DB-A016-7C5834158204}" type="datetimeFigureOut">
              <a:rPr lang="en-US" smtClean="0"/>
              <a:t>5/25/2017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5BB50E-E497-4329-8142-8D5883A7AB06}"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C1890B3-5589-42DB-A016-7C5834158204}" type="datetimeFigureOut">
              <a:rPr lang="en-US" smtClean="0"/>
              <a:t>5/25/2017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5BB50E-E497-4329-8142-8D5883A7AB06}"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C1890B3-5589-42DB-A016-7C5834158204}" type="datetimeFigureOut">
              <a:rPr lang="en-US" smtClean="0"/>
              <a:t>5/25/2017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5BB50E-E497-4329-8142-8D5883A7AB0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890B3-5589-42DB-A016-7C5834158204}" type="datetimeFigureOut">
              <a:rPr lang="en-US" smtClean="0"/>
              <a:t>5/25/2017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5BB50E-E497-4329-8142-8D5883A7AB0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C1890B3-5589-42DB-A016-7C5834158204}" type="datetimeFigureOut">
              <a:rPr lang="en-US" smtClean="0"/>
              <a:t>5/25/2017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5BB50E-E497-4329-8142-8D5883A7AB06}"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C1890B3-5589-42DB-A016-7C5834158204}" type="datetimeFigureOut">
              <a:rPr lang="en-US" smtClean="0"/>
              <a:t>5/25/2017</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9E5BB50E-E497-4329-8142-8D5883A7AB06}" type="slidenum">
              <a:rPr lang="en-US" smtClean="0"/>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C1890B3-5589-42DB-A016-7C5834158204}" type="datetimeFigureOut">
              <a:rPr lang="en-US" smtClean="0"/>
              <a:t>5/25/2017</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E5BB50E-E497-4329-8142-8D5883A7AB0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xml"/><Relationship Id="rId7" Type="http://schemas.openxmlformats.org/officeDocument/2006/relationships/notesSlide" Target="../notesSlides/notesSlide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76600"/>
            <a:ext cx="6400800" cy="1524000"/>
          </a:xfrm>
        </p:spPr>
        <p:txBody>
          <a:bodyPr>
            <a:normAutofit/>
          </a:bodyPr>
          <a:lstStyle/>
          <a:p>
            <a:r>
              <a:rPr lang="en-US" dirty="0"/>
              <a:t>Sravanya Gavini, MD, MPH</a:t>
            </a:r>
          </a:p>
          <a:p>
            <a:r>
              <a:rPr lang="en-US" dirty="0"/>
              <a:t>UT Southwestern Medical Center</a:t>
            </a:r>
          </a:p>
        </p:txBody>
      </p:sp>
      <p:sp>
        <p:nvSpPr>
          <p:cNvPr id="2" name="Title 1"/>
          <p:cNvSpPr>
            <a:spLocks noGrp="1"/>
          </p:cNvSpPr>
          <p:nvPr>
            <p:ph type="ctrTitle"/>
          </p:nvPr>
        </p:nvSpPr>
        <p:spPr/>
        <p:txBody>
          <a:bodyPr>
            <a:normAutofit/>
          </a:bodyPr>
          <a:lstStyle/>
          <a:p>
            <a:r>
              <a:rPr lang="en-US" dirty="0"/>
              <a:t>Esophageal manometry and Gastroesophageal reflux testing </a:t>
            </a:r>
          </a:p>
        </p:txBody>
      </p:sp>
    </p:spTree>
    <p:extLst>
      <p:ext uri="{BB962C8B-B14F-4D97-AF65-F5344CB8AC3E}">
        <p14:creationId xmlns:p14="http://schemas.microsoft.com/office/powerpoint/2010/main" val="1660135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228600"/>
            <a:ext cx="8229600" cy="838200"/>
          </a:xfrm>
        </p:spPr>
        <p:txBody>
          <a:bodyPr/>
          <a:lstStyle/>
          <a:p>
            <a:pPr eaLnBrk="1" hangingPunct="1">
              <a:defRPr/>
            </a:pPr>
            <a:r>
              <a:rPr lang="en-US" altLang="en-US" sz="3600" dirty="0">
                <a:latin typeface="+mn-lt"/>
                <a:cs typeface="Times New Roman" pitchFamily="18" charset="0"/>
              </a:rPr>
              <a:t>24-hr ambulatory pH monitoring</a:t>
            </a:r>
          </a:p>
        </p:txBody>
      </p:sp>
      <p:sp>
        <p:nvSpPr>
          <p:cNvPr id="10243" name="Rectangle 7"/>
          <p:cNvSpPr>
            <a:spLocks noGrp="1"/>
          </p:cNvSpPr>
          <p:nvPr>
            <p:ph type="body" idx="4294967295"/>
          </p:nvPr>
        </p:nvSpPr>
        <p:spPr>
          <a:xfrm>
            <a:off x="228600" y="1295400"/>
            <a:ext cx="5867400" cy="5334000"/>
          </a:xfrm>
        </p:spPr>
        <p:txBody>
          <a:bodyPr/>
          <a:lstStyle/>
          <a:p>
            <a:pPr eaLnBrk="1" hangingPunct="1">
              <a:buClr>
                <a:srgbClr val="C00000"/>
              </a:buClr>
            </a:pPr>
            <a:r>
              <a:rPr lang="en-US" altLang="en-US" dirty="0">
                <a:cs typeface="Times New Roman" pitchFamily="18" charset="0"/>
              </a:rPr>
              <a:t>Transnasal  catheter</a:t>
            </a:r>
          </a:p>
          <a:p>
            <a:pPr eaLnBrk="1" hangingPunct="1">
              <a:buClr>
                <a:srgbClr val="C00000"/>
              </a:buClr>
            </a:pPr>
            <a:r>
              <a:rPr lang="en-US" altLang="en-US" dirty="0">
                <a:cs typeface="Times New Roman" pitchFamily="18" charset="0"/>
              </a:rPr>
              <a:t>Esophageal acid exposure (pH &lt;4) detected by pH sensors on probes</a:t>
            </a:r>
          </a:p>
          <a:p>
            <a:pPr lvl="1" eaLnBrk="1" hangingPunct="1">
              <a:buClr>
                <a:srgbClr val="C00000"/>
              </a:buClr>
              <a:buFont typeface="Wingdings" pitchFamily="2" charset="2"/>
              <a:buChar char="Ø"/>
            </a:pPr>
            <a:r>
              <a:rPr lang="en-US" altLang="en-US" sz="2600" dirty="0">
                <a:cs typeface="Times New Roman" pitchFamily="18" charset="0"/>
              </a:rPr>
              <a:t> Patient records symptoms for correlation, upright/recumbent positioning</a:t>
            </a:r>
          </a:p>
          <a:p>
            <a:pPr lvl="1" eaLnBrk="1" hangingPunct="1">
              <a:buClr>
                <a:srgbClr val="C00000"/>
              </a:buClr>
              <a:buFont typeface="Wingdings" pitchFamily="2" charset="2"/>
              <a:buChar char="Ø"/>
            </a:pPr>
            <a:r>
              <a:rPr lang="en-US" altLang="en-US" sz="2600" dirty="0">
                <a:cs typeface="Times New Roman" pitchFamily="18" charset="0"/>
              </a:rPr>
              <a:t> Data transmitted to wireless receiver</a:t>
            </a:r>
          </a:p>
          <a:p>
            <a:pPr eaLnBrk="1" hangingPunct="1">
              <a:buClr>
                <a:srgbClr val="00B0F0"/>
              </a:buClr>
              <a:buFont typeface="Arial" pitchFamily="34" charset="0"/>
              <a:buNone/>
            </a:pPr>
            <a:endParaRPr lang="en-US" altLang="en-US" dirty="0">
              <a:cs typeface="Times New Roman" pitchFamily="18" charset="0"/>
            </a:endParaRPr>
          </a:p>
          <a:p>
            <a:pPr eaLnBrk="1" hangingPunct="1">
              <a:buClr>
                <a:srgbClr val="C00000"/>
              </a:buClr>
            </a:pPr>
            <a:r>
              <a:rPr lang="en-US" altLang="en-US" dirty="0">
                <a:cs typeface="Times New Roman" pitchFamily="18" charset="0"/>
              </a:rPr>
              <a:t>Wireless capsule allows for longer study periods (Bravo) and better patient tolerability</a:t>
            </a:r>
          </a:p>
        </p:txBody>
      </p:sp>
      <p:pic>
        <p:nvPicPr>
          <p:cNvPr id="21508" name="Picture 5"/>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t="7739" r="50000" b="12573"/>
          <a:stretch>
            <a:fillRect/>
          </a:stretch>
        </p:blipFill>
        <p:spPr bwMode="auto">
          <a:xfrm>
            <a:off x="6248400" y="1066800"/>
            <a:ext cx="2744788"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Brave capsule and Data recei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800600"/>
            <a:ext cx="21812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152400" y="6227969"/>
            <a:ext cx="670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200" i="1" dirty="0">
                <a:latin typeface="Perpetua" pitchFamily="18" charset="0"/>
              </a:rPr>
              <a:t>GI Motility online</a:t>
            </a:r>
            <a:r>
              <a:rPr lang="en-GB" altLang="en-US" sz="1200" dirty="0">
                <a:latin typeface="Perpetua" pitchFamily="18" charset="0"/>
              </a:rPr>
              <a:t> (May 2006) | doi:10.1038/gimo31 </a:t>
            </a:r>
            <a:r>
              <a:rPr lang="en-US" altLang="en-US" sz="1200" dirty="0">
                <a:latin typeface="Perpetua" pitchFamily="18" charset="0"/>
              </a:rPr>
              <a:t>http://www.albynmedical.com/Products/ProductDetail.aspx?ID=47</a:t>
            </a:r>
          </a:p>
        </p:txBody>
      </p:sp>
    </p:spTree>
    <p:extLst>
      <p:ext uri="{BB962C8B-B14F-4D97-AF65-F5344CB8AC3E}">
        <p14:creationId xmlns:p14="http://schemas.microsoft.com/office/powerpoint/2010/main" val="1733737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sz="quarter" idx="1"/>
            <p:custDataLst>
              <p:tags r:id="rId1"/>
            </p:custDataLst>
          </p:nvPr>
        </p:nvSpPr>
        <p:spPr>
          <a:xfrm>
            <a:off x="152400" y="1143000"/>
            <a:ext cx="5791200" cy="5486400"/>
          </a:xfrm>
        </p:spPr>
        <p:txBody>
          <a:bodyPr>
            <a:normAutofit fontScale="92500" lnSpcReduction="10000"/>
          </a:bodyPr>
          <a:lstStyle/>
          <a:p>
            <a:pPr eaLnBrk="1" hangingPunct="1">
              <a:lnSpc>
                <a:spcPct val="80000"/>
              </a:lnSpc>
            </a:pPr>
            <a:r>
              <a:rPr lang="en-US" altLang="en-US" sz="3000" dirty="0"/>
              <a:t>Transnasal catheter</a:t>
            </a:r>
          </a:p>
          <a:p>
            <a:pPr eaLnBrk="1" hangingPunct="1">
              <a:lnSpc>
                <a:spcPct val="80000"/>
              </a:lnSpc>
              <a:buFont typeface="Wingdings" pitchFamily="2" charset="2"/>
              <a:buNone/>
            </a:pPr>
            <a:endParaRPr lang="en-US" altLang="en-US" sz="1100" dirty="0"/>
          </a:p>
          <a:p>
            <a:pPr eaLnBrk="1" hangingPunct="1">
              <a:lnSpc>
                <a:spcPct val="80000"/>
              </a:lnSpc>
            </a:pPr>
            <a:r>
              <a:rPr lang="en-US" altLang="en-US" sz="3000" dirty="0"/>
              <a:t>24-hour study</a:t>
            </a:r>
          </a:p>
          <a:p>
            <a:pPr lvl="1" eaLnBrk="1" hangingPunct="1">
              <a:lnSpc>
                <a:spcPct val="80000"/>
              </a:lnSpc>
              <a:buFont typeface="Wingdings" pitchFamily="2" charset="2"/>
              <a:buChar char="Ø"/>
            </a:pPr>
            <a:r>
              <a:rPr lang="en-US" altLang="en-US" sz="3000" dirty="0"/>
              <a:t> Reflux detected by changes in intraluminal impedance over distal and proximal channels</a:t>
            </a:r>
          </a:p>
          <a:p>
            <a:pPr marL="320040" lvl="1" indent="0">
              <a:lnSpc>
                <a:spcPct val="80000"/>
              </a:lnSpc>
              <a:buNone/>
            </a:pPr>
            <a:r>
              <a:rPr lang="en-US" sz="3000" dirty="0"/>
              <a:t>Liquid: </a:t>
            </a:r>
            <a:r>
              <a:rPr lang="en-US" sz="3000" dirty="0">
                <a:sym typeface="Symbol"/>
              </a:rPr>
              <a:t> </a:t>
            </a:r>
            <a:r>
              <a:rPr lang="en-US" sz="3000" dirty="0"/>
              <a:t>conductance =&gt; ↓ impedance</a:t>
            </a:r>
          </a:p>
          <a:p>
            <a:pPr lvl="1" eaLnBrk="1" hangingPunct="1">
              <a:lnSpc>
                <a:spcPct val="80000"/>
              </a:lnSpc>
              <a:buFont typeface="Arial" pitchFamily="34" charset="0"/>
              <a:buNone/>
            </a:pPr>
            <a:endParaRPr lang="en-US" altLang="en-US" sz="1100" dirty="0"/>
          </a:p>
          <a:p>
            <a:pPr lvl="1" eaLnBrk="1" hangingPunct="1">
              <a:lnSpc>
                <a:spcPct val="80000"/>
              </a:lnSpc>
              <a:buFont typeface="Wingdings" pitchFamily="2" charset="2"/>
              <a:buChar char="Ø"/>
            </a:pPr>
            <a:r>
              <a:rPr lang="en-US" altLang="en-US" sz="3000" dirty="0"/>
              <a:t> pH data classifies reflux as acidic (pH&lt;4) or weakly acidic/nonacidic (pH&gt;4)</a:t>
            </a:r>
          </a:p>
          <a:p>
            <a:pPr lvl="1" eaLnBrk="1" hangingPunct="1">
              <a:lnSpc>
                <a:spcPct val="80000"/>
              </a:lnSpc>
              <a:buFont typeface="Arial" pitchFamily="34" charset="0"/>
              <a:buNone/>
            </a:pPr>
            <a:endParaRPr lang="en-US" altLang="en-US" sz="1300" dirty="0"/>
          </a:p>
          <a:p>
            <a:pPr lvl="1" eaLnBrk="1" hangingPunct="1">
              <a:lnSpc>
                <a:spcPct val="80000"/>
              </a:lnSpc>
              <a:buFont typeface="Wingdings" pitchFamily="2" charset="2"/>
              <a:buChar char="Ø"/>
            </a:pPr>
            <a:r>
              <a:rPr lang="en-US" altLang="en-US" sz="3000" dirty="0"/>
              <a:t> Patient records symptoms for correlation, upright/ recumbent positioning</a:t>
            </a:r>
          </a:p>
          <a:p>
            <a:pPr lvl="1" eaLnBrk="1" hangingPunct="1">
              <a:lnSpc>
                <a:spcPct val="80000"/>
              </a:lnSpc>
              <a:buFont typeface="Arial" pitchFamily="34" charset="0"/>
              <a:buNone/>
            </a:pPr>
            <a:endParaRPr lang="en-US" altLang="en-US" sz="1100" dirty="0"/>
          </a:p>
          <a:p>
            <a:pPr lvl="1" eaLnBrk="1" hangingPunct="1">
              <a:lnSpc>
                <a:spcPct val="80000"/>
              </a:lnSpc>
              <a:buFont typeface="Wingdings" pitchFamily="2" charset="2"/>
              <a:buChar char="Ø"/>
            </a:pPr>
            <a:r>
              <a:rPr lang="en-US" altLang="en-US" sz="3000" dirty="0"/>
              <a:t>Data transmitted to wireless receiver</a:t>
            </a:r>
          </a:p>
          <a:p>
            <a:pPr eaLnBrk="1" hangingPunct="1">
              <a:lnSpc>
                <a:spcPct val="80000"/>
              </a:lnSpc>
              <a:buFont typeface="Wingdings" pitchFamily="2" charset="2"/>
              <a:buNone/>
            </a:pPr>
            <a:endParaRPr lang="en-US" altLang="en-US" dirty="0">
              <a:latin typeface="Times New Roman" pitchFamily="18" charset="0"/>
            </a:endParaRPr>
          </a:p>
        </p:txBody>
      </p:sp>
      <p:grpSp>
        <p:nvGrpSpPr>
          <p:cNvPr id="22531" name="Group 5"/>
          <p:cNvGrpSpPr>
            <a:grpSpLocks/>
          </p:cNvGrpSpPr>
          <p:nvPr>
            <p:custDataLst>
              <p:tags r:id="rId2"/>
            </p:custDataLst>
          </p:nvPr>
        </p:nvGrpSpPr>
        <p:grpSpPr bwMode="auto">
          <a:xfrm>
            <a:off x="6048375" y="914400"/>
            <a:ext cx="2667000" cy="2762250"/>
            <a:chOff x="5334000" y="2057400"/>
            <a:chExt cx="2667000" cy="2762250"/>
          </a:xfrm>
        </p:grpSpPr>
        <p:pic>
          <p:nvPicPr>
            <p:cNvPr id="22536" name="Picture 2"/>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5334000" y="2057400"/>
              <a:ext cx="2667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2"/>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l="46088" t="55518" b="32234"/>
            <a:stretch>
              <a:fillRect/>
            </a:stretch>
          </p:blipFill>
          <p:spPr bwMode="auto">
            <a:xfrm>
              <a:off x="6563139" y="2514600"/>
              <a:ext cx="1437861" cy="338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2"/>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l="5342" t="17984" r="78758" b="72676"/>
            <a:stretch>
              <a:fillRect/>
            </a:stretch>
          </p:blipFill>
          <p:spPr bwMode="auto">
            <a:xfrm>
              <a:off x="6629400" y="2590800"/>
              <a:ext cx="424069" cy="25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3" name="TextBox 4"/>
          <p:cNvSpPr txBox="1">
            <a:spLocks noChangeArrowheads="1"/>
          </p:cNvSpPr>
          <p:nvPr/>
        </p:nvSpPr>
        <p:spPr bwMode="auto">
          <a:xfrm>
            <a:off x="2209800" y="6324600"/>
            <a:ext cx="670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altLang="en-US" sz="1200" i="1" dirty="0">
                <a:latin typeface="Perpetua" pitchFamily="18" charset="0"/>
              </a:rPr>
              <a:t>GI Motility online</a:t>
            </a:r>
            <a:r>
              <a:rPr lang="en-GB" altLang="en-US" sz="1200" dirty="0">
                <a:latin typeface="Perpetua" pitchFamily="18" charset="0"/>
              </a:rPr>
              <a:t> (May 2006) | doi:10.1038/gimo31 </a:t>
            </a:r>
            <a:r>
              <a:rPr lang="en-US" altLang="en-US" sz="1200" dirty="0">
                <a:latin typeface="Perpetua" pitchFamily="18" charset="0"/>
              </a:rPr>
              <a:t>http://www.albynmedical.com/Products/ProductDetail.aspx?ID=47</a:t>
            </a:r>
          </a:p>
        </p:txBody>
      </p:sp>
      <p:sp>
        <p:nvSpPr>
          <p:cNvPr id="11" name="Title 10"/>
          <p:cNvSpPr>
            <a:spLocks noGrp="1"/>
          </p:cNvSpPr>
          <p:nvPr>
            <p:ph type="title"/>
          </p:nvPr>
        </p:nvSpPr>
        <p:spPr>
          <a:xfrm>
            <a:off x="228600" y="274638"/>
            <a:ext cx="8458200" cy="639762"/>
          </a:xfrm>
        </p:spPr>
        <p:txBody>
          <a:bodyPr>
            <a:normAutofit fontScale="90000"/>
          </a:bodyPr>
          <a:lstStyle/>
          <a:p>
            <a:pPr eaLnBrk="1" fontAlgn="auto" hangingPunct="1">
              <a:spcAft>
                <a:spcPts val="0"/>
              </a:spcAft>
              <a:defRPr/>
            </a:pPr>
            <a:r>
              <a:rPr lang="en-US" dirty="0">
                <a:latin typeface="+mn-lt"/>
                <a:cs typeface="Times New Roman" pitchFamily="18" charset="0"/>
              </a:rPr>
              <a:t>24hr multichannel intraluminal pH-impedance</a:t>
            </a:r>
            <a:endParaRPr lang="en-US" dirty="0">
              <a:latin typeface="+mn-lt"/>
            </a:endParaRPr>
          </a:p>
        </p:txBody>
      </p:sp>
      <p:sp>
        <p:nvSpPr>
          <p:cNvPr id="22535" name="TextBox 9"/>
          <p:cNvSpPr txBox="1">
            <a:spLocks noChangeArrowheads="1"/>
          </p:cNvSpPr>
          <p:nvPr/>
        </p:nvSpPr>
        <p:spPr bwMode="auto">
          <a:xfrm>
            <a:off x="7239000" y="1295400"/>
            <a:ext cx="1524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latin typeface="Perpetua" pitchFamily="18" charset="0"/>
            </a:endParaRPr>
          </a:p>
        </p:txBody>
      </p:sp>
    </p:spTree>
    <p:extLst>
      <p:ext uri="{BB962C8B-B14F-4D97-AF65-F5344CB8AC3E}">
        <p14:creationId xmlns:p14="http://schemas.microsoft.com/office/powerpoint/2010/main" val="3550826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dirty="0"/>
              <a:t>Positioning of the MII-pH catheter</a:t>
            </a:r>
          </a:p>
        </p:txBody>
      </p:sp>
      <p:sp>
        <p:nvSpPr>
          <p:cNvPr id="3" name="Content Placeholder 2"/>
          <p:cNvSpPr>
            <a:spLocks noGrp="1"/>
          </p:cNvSpPr>
          <p:nvPr>
            <p:ph sz="quarter" idx="1"/>
          </p:nvPr>
        </p:nvSpPr>
        <p:spPr/>
        <p:txBody>
          <a:bodyPr/>
          <a:lstStyle/>
          <a:p>
            <a:r>
              <a:rPr lang="en-US" sz="2800" dirty="0"/>
              <a:t>Check with your equipment representative and educator regarding calibration protocols</a:t>
            </a:r>
          </a:p>
          <a:p>
            <a:pPr marL="0" indent="0">
              <a:buNone/>
            </a:pPr>
            <a:endParaRPr lang="en-US" sz="2800" dirty="0"/>
          </a:p>
          <a:p>
            <a:r>
              <a:rPr lang="en-US" sz="2800" dirty="0"/>
              <a:t>Localize LES </a:t>
            </a:r>
          </a:p>
          <a:p>
            <a:pPr lvl="1">
              <a:buFont typeface="Wingdings" panose="05000000000000000000" pitchFamily="2" charset="2"/>
              <a:buChar char="Ø"/>
            </a:pPr>
            <a:r>
              <a:rPr lang="en-US" sz="2800" dirty="0"/>
              <a:t> by manometry or upper endoscopy</a:t>
            </a:r>
          </a:p>
          <a:p>
            <a:pPr marL="320040" lvl="1" indent="0">
              <a:buNone/>
            </a:pPr>
            <a:endParaRPr lang="en-US" sz="2800" dirty="0"/>
          </a:p>
          <a:p>
            <a:r>
              <a:rPr lang="en-US" sz="2800" dirty="0"/>
              <a:t>Place the MII pH catheter 5 cm above the proximal border of LES</a:t>
            </a:r>
          </a:p>
          <a:p>
            <a:endParaRPr lang="en-US" dirty="0"/>
          </a:p>
        </p:txBody>
      </p:sp>
      <p:sp>
        <p:nvSpPr>
          <p:cNvPr id="4" name="TextBox 3"/>
          <p:cNvSpPr txBox="1"/>
          <p:nvPr/>
        </p:nvSpPr>
        <p:spPr>
          <a:xfrm>
            <a:off x="4495800" y="6392252"/>
            <a:ext cx="4495800" cy="307777"/>
          </a:xfrm>
          <a:prstGeom prst="rect">
            <a:avLst/>
          </a:prstGeom>
          <a:noFill/>
        </p:spPr>
        <p:txBody>
          <a:bodyPr wrap="square" rtlCol="0">
            <a:spAutoFit/>
          </a:bodyPr>
          <a:lstStyle/>
          <a:p>
            <a:pPr algn="r"/>
            <a:r>
              <a:rPr lang="en-US" sz="1400" dirty="0"/>
              <a:t>ACG Practice Guidelines: Esophageal Reflux Testing 2007</a:t>
            </a:r>
          </a:p>
        </p:txBody>
      </p:sp>
    </p:spTree>
    <p:extLst>
      <p:ext uri="{BB962C8B-B14F-4D97-AF65-F5344CB8AC3E}">
        <p14:creationId xmlns:p14="http://schemas.microsoft.com/office/powerpoint/2010/main" val="2498757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a:t>Patient prep for manometry - Medications</a:t>
            </a:r>
          </a:p>
        </p:txBody>
      </p:sp>
      <p:sp>
        <p:nvSpPr>
          <p:cNvPr id="3" name="Content Placeholder 2"/>
          <p:cNvSpPr>
            <a:spLocks noGrp="1"/>
          </p:cNvSpPr>
          <p:nvPr>
            <p:ph sz="quarter" idx="1"/>
          </p:nvPr>
        </p:nvSpPr>
        <p:spPr>
          <a:xfrm>
            <a:off x="381000" y="1447800"/>
            <a:ext cx="8305800" cy="4572000"/>
          </a:xfrm>
        </p:spPr>
        <p:txBody>
          <a:bodyPr>
            <a:normAutofit fontScale="92500"/>
          </a:bodyPr>
          <a:lstStyle/>
          <a:p>
            <a:r>
              <a:rPr lang="en-US" dirty="0"/>
              <a:t>Anticoagulation – check with prescribing physician to hold clopidogrel, warfarin, Pradaxa (dabigatran), Xarelto (rivaroxaban), Eliquis (apixaban), etc.. to avoid risk of epistaxis </a:t>
            </a:r>
          </a:p>
          <a:p>
            <a:r>
              <a:rPr lang="en-US" dirty="0"/>
              <a:t>BP meds: calcium channel blockers such as verapamil, nifedipine and diltiazem, nitrate and nitroglycerin products such as isosorbide can interfere with manometry – prescribing physician to say if these can be held for 1 day prior to testing</a:t>
            </a:r>
          </a:p>
          <a:p>
            <a:r>
              <a:rPr lang="en-US" dirty="0"/>
              <a:t>Narcotics and benzodiazepines – hold at least 12 hours prior. Can not give Valium (diazepam), Xanax (alprazolam) or Ativan (lorazepam). </a:t>
            </a:r>
          </a:p>
          <a:p>
            <a:r>
              <a:rPr lang="en-US" dirty="0"/>
              <a:t>Patient should also get instructions regarding insulin if diabetic as they will be NPO. </a:t>
            </a:r>
          </a:p>
        </p:txBody>
      </p:sp>
    </p:spTree>
    <p:extLst>
      <p:ext uri="{BB962C8B-B14F-4D97-AF65-F5344CB8AC3E}">
        <p14:creationId xmlns:p14="http://schemas.microsoft.com/office/powerpoint/2010/main" val="3844709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29" y="152400"/>
            <a:ext cx="8991600" cy="838200"/>
          </a:xfrm>
        </p:spPr>
        <p:txBody>
          <a:bodyPr>
            <a:noAutofit/>
          </a:bodyPr>
          <a:lstStyle/>
          <a:p>
            <a:pPr algn="ctr"/>
            <a:r>
              <a:rPr lang="en-US" sz="3400" dirty="0"/>
              <a:t>Patient prep for pH testing </a:t>
            </a:r>
          </a:p>
        </p:txBody>
      </p:sp>
      <p:sp>
        <p:nvSpPr>
          <p:cNvPr id="3" name="Content Placeholder 2"/>
          <p:cNvSpPr>
            <a:spLocks noGrp="1"/>
          </p:cNvSpPr>
          <p:nvPr>
            <p:ph sz="quarter" idx="1"/>
          </p:nvPr>
        </p:nvSpPr>
        <p:spPr>
          <a:xfrm>
            <a:off x="228600" y="1447800"/>
            <a:ext cx="8458200" cy="4572000"/>
          </a:xfrm>
        </p:spPr>
        <p:txBody>
          <a:bodyPr/>
          <a:lstStyle/>
          <a:p>
            <a:r>
              <a:rPr lang="en-US" dirty="0"/>
              <a:t>24hr pH/impedance monitoring – referring provider should specify “ON PPI” or “OFF PPI” </a:t>
            </a:r>
          </a:p>
          <a:p>
            <a:pPr marL="0" indent="0">
              <a:buNone/>
            </a:pPr>
            <a:endParaRPr lang="en-US" dirty="0"/>
          </a:p>
          <a:p>
            <a:r>
              <a:rPr lang="en-US" dirty="0"/>
              <a:t>Ask about metal allergies: Bravo contains Nickel - can do pH/impedance study instead </a:t>
            </a:r>
          </a:p>
          <a:p>
            <a:pPr marL="0" indent="0">
              <a:buNone/>
            </a:pPr>
            <a:endParaRPr lang="en-US" sz="2000" dirty="0"/>
          </a:p>
          <a:p>
            <a:r>
              <a:rPr lang="en-US" dirty="0"/>
              <a:t>“Off PPI”</a:t>
            </a:r>
          </a:p>
          <a:p>
            <a:pPr lvl="1">
              <a:buFont typeface="Wingdings" panose="05000000000000000000" pitchFamily="2" charset="2"/>
              <a:buChar char="Ø"/>
            </a:pPr>
            <a:r>
              <a:rPr lang="en-US" dirty="0"/>
              <a:t> hold all PPIs for 7 days prior</a:t>
            </a:r>
          </a:p>
          <a:p>
            <a:pPr lvl="1">
              <a:buFont typeface="Wingdings" panose="05000000000000000000" pitchFamily="2" charset="2"/>
              <a:buChar char="Ø"/>
            </a:pPr>
            <a:r>
              <a:rPr lang="en-US" dirty="0"/>
              <a:t>Hold all H2 blockers (ranitidine, famotidine etc.) for 3 days prior</a:t>
            </a:r>
          </a:p>
          <a:p>
            <a:pPr lvl="1">
              <a:buFont typeface="Wingdings" panose="05000000000000000000" pitchFamily="2" charset="2"/>
              <a:buChar char="Ø"/>
            </a:pPr>
            <a:r>
              <a:rPr lang="en-US" dirty="0"/>
              <a:t>Hold all antacids like TUMS, Gaviscon, Maalox etc. for 1 day</a:t>
            </a:r>
          </a:p>
        </p:txBody>
      </p:sp>
    </p:spTree>
    <p:extLst>
      <p:ext uri="{BB962C8B-B14F-4D97-AF65-F5344CB8AC3E}">
        <p14:creationId xmlns:p14="http://schemas.microsoft.com/office/powerpoint/2010/main" val="2841602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763000" cy="868362"/>
          </a:xfrm>
        </p:spPr>
        <p:txBody>
          <a:bodyPr>
            <a:normAutofit fontScale="90000"/>
          </a:bodyPr>
          <a:lstStyle/>
          <a:p>
            <a:r>
              <a:rPr lang="en-US" dirty="0"/>
              <a:t>EGD guided manometry catheter placement</a:t>
            </a:r>
          </a:p>
        </p:txBody>
      </p:sp>
      <p:sp>
        <p:nvSpPr>
          <p:cNvPr id="3" name="Content Placeholder 2"/>
          <p:cNvSpPr>
            <a:spLocks noGrp="1"/>
          </p:cNvSpPr>
          <p:nvPr>
            <p:ph sz="quarter" idx="1"/>
          </p:nvPr>
        </p:nvSpPr>
        <p:spPr>
          <a:xfrm>
            <a:off x="381000" y="1447800"/>
            <a:ext cx="8305800" cy="4572000"/>
          </a:xfrm>
        </p:spPr>
        <p:txBody>
          <a:bodyPr/>
          <a:lstStyle/>
          <a:p>
            <a:r>
              <a:rPr lang="en-US" dirty="0"/>
              <a:t>Go over all instructions (both for manometry and pH/impedance) prior to EGD</a:t>
            </a:r>
          </a:p>
          <a:p>
            <a:pPr marL="0" indent="0">
              <a:buNone/>
            </a:pPr>
            <a:endParaRPr lang="en-US" dirty="0"/>
          </a:p>
          <a:p>
            <a:r>
              <a:rPr lang="en-US" dirty="0"/>
              <a:t>Only use propofol for EGD (no other narcotics/benzodiazepines)</a:t>
            </a:r>
          </a:p>
          <a:p>
            <a:pPr marL="0" indent="0">
              <a:buNone/>
            </a:pPr>
            <a:endParaRPr lang="en-US" dirty="0"/>
          </a:p>
          <a:p>
            <a:r>
              <a:rPr lang="en-US" dirty="0"/>
              <a:t>After propofol turned off, wait at least 30 min or until patient is completely alert and able to follow instructions</a:t>
            </a:r>
          </a:p>
          <a:p>
            <a:endParaRPr lang="en-US" dirty="0"/>
          </a:p>
        </p:txBody>
      </p:sp>
    </p:spTree>
    <p:extLst>
      <p:ext uri="{BB962C8B-B14F-4D97-AF65-F5344CB8AC3E}">
        <p14:creationId xmlns:p14="http://schemas.microsoft.com/office/powerpoint/2010/main" val="3124526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pH/impedance</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057" r="50178"/>
          <a:stretch/>
        </p:blipFill>
        <p:spPr>
          <a:xfrm>
            <a:off x="1752600" y="1611868"/>
            <a:ext cx="2184400" cy="4334256"/>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7805"/>
          <a:stretch/>
        </p:blipFill>
        <p:spPr>
          <a:xfrm>
            <a:off x="5105400" y="1611868"/>
            <a:ext cx="2014051" cy="4334256"/>
          </a:xfrm>
          <a:prstGeom prst="rect">
            <a:avLst/>
          </a:prstGeom>
        </p:spPr>
      </p:pic>
      <p:sp>
        <p:nvSpPr>
          <p:cNvPr id="10" name="Line 12"/>
          <p:cNvSpPr>
            <a:spLocks noChangeShapeType="1"/>
          </p:cNvSpPr>
          <p:nvPr/>
        </p:nvSpPr>
        <p:spPr bwMode="auto">
          <a:xfrm flipV="1">
            <a:off x="5638800" y="2069068"/>
            <a:ext cx="473625" cy="358140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imes New Roman" pitchFamily="18" charset="0"/>
            </a:endParaRPr>
          </a:p>
        </p:txBody>
      </p:sp>
      <p:sp>
        <p:nvSpPr>
          <p:cNvPr id="11" name="Line 12"/>
          <p:cNvSpPr>
            <a:spLocks noChangeShapeType="1"/>
          </p:cNvSpPr>
          <p:nvPr/>
        </p:nvSpPr>
        <p:spPr bwMode="auto">
          <a:xfrm>
            <a:off x="2286000" y="2069068"/>
            <a:ext cx="457200" cy="358140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imes New Roman" pitchFamily="18" charset="0"/>
            </a:endParaRPr>
          </a:p>
        </p:txBody>
      </p:sp>
      <p:sp>
        <p:nvSpPr>
          <p:cNvPr id="12" name="TextBox 11"/>
          <p:cNvSpPr txBox="1"/>
          <p:nvPr/>
        </p:nvSpPr>
        <p:spPr>
          <a:xfrm>
            <a:off x="1828800" y="6107668"/>
            <a:ext cx="2057400" cy="369332"/>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Antegrade Flow</a:t>
            </a:r>
          </a:p>
        </p:txBody>
      </p:sp>
      <p:sp>
        <p:nvSpPr>
          <p:cNvPr id="13" name="TextBox 12"/>
          <p:cNvSpPr txBox="1"/>
          <p:nvPr/>
        </p:nvSpPr>
        <p:spPr>
          <a:xfrm>
            <a:off x="5105400" y="6107668"/>
            <a:ext cx="2057400" cy="369332"/>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Retrograde Flow</a:t>
            </a:r>
          </a:p>
        </p:txBody>
      </p:sp>
    </p:spTree>
    <p:extLst>
      <p:ext uri="{BB962C8B-B14F-4D97-AF65-F5344CB8AC3E}">
        <p14:creationId xmlns:p14="http://schemas.microsoft.com/office/powerpoint/2010/main" val="234962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743200"/>
            <a:ext cx="8534400" cy="1143000"/>
          </a:xfrm>
        </p:spPr>
        <p:txBody>
          <a:bodyPr>
            <a:normAutofit fontScale="90000"/>
          </a:bodyPr>
          <a:lstStyle/>
          <a:p>
            <a:pPr algn="ctr"/>
            <a:r>
              <a:rPr lang="en-US" dirty="0"/>
              <a:t>Interpretation – Esophageal manometry</a:t>
            </a:r>
            <a:br>
              <a:rPr lang="en-US" dirty="0"/>
            </a:br>
            <a:r>
              <a:rPr lang="en-US" dirty="0"/>
              <a:t>Chicago classification</a:t>
            </a:r>
          </a:p>
        </p:txBody>
      </p:sp>
      <p:sp>
        <p:nvSpPr>
          <p:cNvPr id="7" name="TextBox 6"/>
          <p:cNvSpPr txBox="1"/>
          <p:nvPr/>
        </p:nvSpPr>
        <p:spPr>
          <a:xfrm>
            <a:off x="3276600" y="6248400"/>
            <a:ext cx="5562600" cy="369332"/>
          </a:xfrm>
          <a:prstGeom prst="rect">
            <a:avLst/>
          </a:prstGeom>
          <a:noFill/>
        </p:spPr>
        <p:txBody>
          <a:bodyPr wrap="square" rtlCol="0">
            <a:spAutoFit/>
          </a:bodyPr>
          <a:lstStyle/>
          <a:p>
            <a:pPr algn="r"/>
            <a:r>
              <a:rPr lang="en-US" dirty="0"/>
              <a:t>Kahrilas, P.; et.al. Neurogastroenterol Motil. 2015</a:t>
            </a:r>
          </a:p>
        </p:txBody>
      </p:sp>
    </p:spTree>
    <p:extLst>
      <p:ext uri="{BB962C8B-B14F-4D97-AF65-F5344CB8AC3E}">
        <p14:creationId xmlns:p14="http://schemas.microsoft.com/office/powerpoint/2010/main" val="2621575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74" y="104245"/>
            <a:ext cx="7772400" cy="886355"/>
          </a:xfrm>
        </p:spPr>
        <p:txBody>
          <a:bodyPr/>
          <a:lstStyle/>
          <a:p>
            <a:r>
              <a:rPr lang="en-US" dirty="0"/>
              <a:t>Esophageal manometry</a:t>
            </a:r>
          </a:p>
        </p:txBody>
      </p:sp>
      <p:pic>
        <p:nvPicPr>
          <p:cNvPr id="4" name="Picture 3" descr="HRM"/>
          <p:cNvPicPr>
            <a:picLocks noGrp="1" noChangeAspect="1" noChangeArrowheads="1"/>
          </p:cNvPicPr>
          <p:nvPr/>
        </p:nvPicPr>
        <p:blipFill>
          <a:blip r:embed="rId2" cstate="print"/>
          <a:srcRect/>
          <a:stretch>
            <a:fillRect/>
          </a:stretch>
        </p:blipFill>
        <p:spPr bwMode="auto">
          <a:xfrm>
            <a:off x="1743074" y="1518481"/>
            <a:ext cx="85344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srcRect/>
          <a:stretch>
            <a:fillRect/>
          </a:stretch>
        </p:blipFill>
        <p:spPr>
          <a:xfrm>
            <a:off x="-85726" y="1461331"/>
            <a:ext cx="1833563" cy="5029200"/>
          </a:xfrm>
          <a:prstGeom prst="rect">
            <a:avLst/>
          </a:prstGeom>
          <a:ln/>
        </p:spPr>
      </p:pic>
      <p:sp>
        <p:nvSpPr>
          <p:cNvPr id="6" name="Line 10"/>
          <p:cNvSpPr>
            <a:spLocks noChangeShapeType="1"/>
          </p:cNvSpPr>
          <p:nvPr/>
        </p:nvSpPr>
        <p:spPr bwMode="auto">
          <a:xfrm flipH="1" flipV="1">
            <a:off x="4791074" y="5347531"/>
            <a:ext cx="304800" cy="304800"/>
          </a:xfrm>
          <a:prstGeom prst="line">
            <a:avLst/>
          </a:prstGeom>
          <a:noFill/>
          <a:ln w="31750">
            <a:solidFill>
              <a:schemeClr val="bg1"/>
            </a:solidFill>
            <a:round/>
            <a:headEnd/>
            <a:tailEnd type="triangle" w="med" len="me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7" name="Line 12"/>
          <p:cNvSpPr>
            <a:spLocks noChangeShapeType="1"/>
          </p:cNvSpPr>
          <p:nvPr/>
        </p:nvSpPr>
        <p:spPr bwMode="auto">
          <a:xfrm>
            <a:off x="4638674" y="2147131"/>
            <a:ext cx="1143000" cy="2590800"/>
          </a:xfrm>
          <a:prstGeom prst="line">
            <a:avLst/>
          </a:prstGeom>
          <a:noFill/>
          <a:ln w="31750">
            <a:solidFill>
              <a:schemeClr val="bg1"/>
            </a:solidFill>
            <a:round/>
            <a:headEnd/>
            <a:tailEnd type="triangle" w="med" len="me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8" name="Line 14"/>
          <p:cNvSpPr>
            <a:spLocks noChangeShapeType="1"/>
          </p:cNvSpPr>
          <p:nvPr/>
        </p:nvSpPr>
        <p:spPr bwMode="auto">
          <a:xfrm flipH="1" flipV="1">
            <a:off x="5400674" y="3671131"/>
            <a:ext cx="457200" cy="0"/>
          </a:xfrm>
          <a:prstGeom prst="line">
            <a:avLst/>
          </a:prstGeom>
          <a:noFill/>
          <a:ln w="31750">
            <a:solidFill>
              <a:schemeClr val="bg1"/>
            </a:solidFill>
            <a:round/>
            <a:headEnd/>
            <a:tailEnd type="triangle" w="med" len="me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9" name="Line 16"/>
          <p:cNvSpPr>
            <a:spLocks noChangeShapeType="1"/>
          </p:cNvSpPr>
          <p:nvPr/>
        </p:nvSpPr>
        <p:spPr bwMode="auto">
          <a:xfrm flipV="1">
            <a:off x="3419474" y="5423731"/>
            <a:ext cx="152400" cy="381000"/>
          </a:xfrm>
          <a:prstGeom prst="line">
            <a:avLst/>
          </a:prstGeom>
          <a:noFill/>
          <a:ln w="31750">
            <a:solidFill>
              <a:schemeClr val="bg1"/>
            </a:solidFill>
            <a:round/>
            <a:headEnd/>
            <a:tailEnd type="triangle" w="med" len="me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10" name="Line 19"/>
          <p:cNvSpPr>
            <a:spLocks noChangeShapeType="1"/>
          </p:cNvSpPr>
          <p:nvPr/>
        </p:nvSpPr>
        <p:spPr bwMode="auto">
          <a:xfrm flipV="1">
            <a:off x="2809874" y="2070931"/>
            <a:ext cx="152400" cy="381000"/>
          </a:xfrm>
          <a:prstGeom prst="line">
            <a:avLst/>
          </a:prstGeom>
          <a:noFill/>
          <a:ln w="31750">
            <a:solidFill>
              <a:schemeClr val="bg1"/>
            </a:solidFill>
            <a:round/>
            <a:headEnd/>
            <a:tailEnd type="triangle" w="med" len="me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11" name="Oval 10"/>
          <p:cNvSpPr>
            <a:spLocks noChangeArrowheads="1"/>
          </p:cNvSpPr>
          <p:nvPr/>
        </p:nvSpPr>
        <p:spPr bwMode="auto">
          <a:xfrm>
            <a:off x="1895474" y="5728531"/>
            <a:ext cx="1676400" cy="533400"/>
          </a:xfrm>
          <a:prstGeom prst="ellipse">
            <a:avLst/>
          </a:prstGeom>
          <a:solidFill>
            <a:schemeClr val="tx1"/>
          </a:solidFill>
          <a:ln w="9525">
            <a:solidFill>
              <a:srgbClr val="FF00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12" name="Oval 11"/>
          <p:cNvSpPr>
            <a:spLocks noChangeArrowheads="1"/>
          </p:cNvSpPr>
          <p:nvPr/>
        </p:nvSpPr>
        <p:spPr bwMode="auto">
          <a:xfrm>
            <a:off x="5095874" y="5499931"/>
            <a:ext cx="1371600" cy="533400"/>
          </a:xfrm>
          <a:prstGeom prst="ellipse">
            <a:avLst/>
          </a:prstGeom>
          <a:solidFill>
            <a:schemeClr val="tx1"/>
          </a:solidFill>
          <a:ln w="9525">
            <a:solidFill>
              <a:srgbClr val="FF00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13" name="Oval 12"/>
          <p:cNvSpPr>
            <a:spLocks noChangeArrowheads="1"/>
          </p:cNvSpPr>
          <p:nvPr/>
        </p:nvSpPr>
        <p:spPr bwMode="auto">
          <a:xfrm>
            <a:off x="5934074" y="3290131"/>
            <a:ext cx="1295400" cy="685800"/>
          </a:xfrm>
          <a:prstGeom prst="ellipse">
            <a:avLst/>
          </a:prstGeom>
          <a:solidFill>
            <a:schemeClr val="tx1"/>
          </a:solidFill>
          <a:ln w="9525">
            <a:solidFill>
              <a:srgbClr val="FF00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14" name="Oval 13"/>
          <p:cNvSpPr>
            <a:spLocks noChangeArrowheads="1"/>
          </p:cNvSpPr>
          <p:nvPr/>
        </p:nvSpPr>
        <p:spPr bwMode="auto">
          <a:xfrm>
            <a:off x="1285874" y="2375731"/>
            <a:ext cx="1676400" cy="533400"/>
          </a:xfrm>
          <a:prstGeom prst="ellipse">
            <a:avLst/>
          </a:prstGeom>
          <a:solidFill>
            <a:schemeClr val="tx1"/>
          </a:solidFill>
          <a:ln w="9525">
            <a:solidFill>
              <a:srgbClr val="FF00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15" name="Oval 14"/>
          <p:cNvSpPr>
            <a:spLocks noChangeArrowheads="1"/>
          </p:cNvSpPr>
          <p:nvPr/>
        </p:nvSpPr>
        <p:spPr bwMode="auto">
          <a:xfrm>
            <a:off x="3787774" y="1080331"/>
            <a:ext cx="1371600" cy="533400"/>
          </a:xfrm>
          <a:prstGeom prst="ellipse">
            <a:avLst/>
          </a:prstGeom>
          <a:solidFill>
            <a:schemeClr val="tx1"/>
          </a:solidFill>
          <a:ln w="9525">
            <a:solidFill>
              <a:srgbClr val="FF00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16" name="Text Box 11"/>
          <p:cNvSpPr txBox="1">
            <a:spLocks noChangeArrowheads="1"/>
          </p:cNvSpPr>
          <p:nvPr/>
        </p:nvSpPr>
        <p:spPr bwMode="auto">
          <a:xfrm>
            <a:off x="5248274" y="5666845"/>
            <a:ext cx="1143000" cy="215444"/>
          </a:xfrm>
          <a:prstGeom prst="rect">
            <a:avLst/>
          </a:prstGeom>
          <a:noFill/>
          <a:ln w="9525">
            <a:noFill/>
            <a:miter lim="800000"/>
            <a:headEnd/>
            <a:tailEnd/>
          </a:ln>
          <a:effec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1400" dirty="0">
                <a:solidFill>
                  <a:schemeClr val="bg1"/>
                </a:solidFill>
                <a:latin typeface="Tahoma" pitchFamily="34" charset="0"/>
                <a:ea typeface="Tahoma" pitchFamily="34" charset="0"/>
                <a:cs typeface="Tahoma" pitchFamily="34" charset="0"/>
              </a:rPr>
              <a:t>LES relaxation</a:t>
            </a:r>
          </a:p>
        </p:txBody>
      </p:sp>
      <p:sp>
        <p:nvSpPr>
          <p:cNvPr id="17" name="Text Box 15"/>
          <p:cNvSpPr txBox="1">
            <a:spLocks noChangeArrowheads="1"/>
          </p:cNvSpPr>
          <p:nvPr/>
        </p:nvSpPr>
        <p:spPr bwMode="auto">
          <a:xfrm>
            <a:off x="6071960" y="3438901"/>
            <a:ext cx="1066800" cy="430887"/>
          </a:xfrm>
          <a:prstGeom prst="rect">
            <a:avLst/>
          </a:prstGeom>
          <a:noFill/>
          <a:ln w="9525">
            <a:noFill/>
            <a:miter lim="800000"/>
            <a:headEnd/>
            <a:tailEnd/>
          </a:ln>
          <a:effectLst/>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1400" dirty="0">
                <a:solidFill>
                  <a:schemeClr val="bg1"/>
                </a:solidFill>
                <a:latin typeface="Tahoma" pitchFamily="34" charset="0"/>
                <a:ea typeface="Tahoma" pitchFamily="34" charset="0"/>
                <a:cs typeface="Tahoma" pitchFamily="34" charset="0"/>
              </a:rPr>
              <a:t>Esophageal Peristalsis</a:t>
            </a:r>
          </a:p>
        </p:txBody>
      </p:sp>
      <p:sp>
        <p:nvSpPr>
          <p:cNvPr id="18" name="Text Box 17"/>
          <p:cNvSpPr txBox="1">
            <a:spLocks noChangeArrowheads="1"/>
          </p:cNvSpPr>
          <p:nvPr/>
        </p:nvSpPr>
        <p:spPr bwMode="auto">
          <a:xfrm>
            <a:off x="2033360" y="5790217"/>
            <a:ext cx="1447800" cy="430887"/>
          </a:xfrm>
          <a:prstGeom prst="rect">
            <a:avLst/>
          </a:prstGeom>
          <a:noFill/>
          <a:ln w="9525">
            <a:noFill/>
            <a:miter lim="800000"/>
            <a:headEnd/>
            <a:tailEnd/>
          </a:ln>
          <a:effec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1400" dirty="0">
                <a:solidFill>
                  <a:schemeClr val="bg1"/>
                </a:solidFill>
                <a:latin typeface="Tahoma" pitchFamily="34" charset="0"/>
                <a:ea typeface="Tahoma" pitchFamily="34" charset="0"/>
                <a:cs typeface="Tahoma" pitchFamily="34" charset="0"/>
              </a:rPr>
              <a:t>Basal LES pressure</a:t>
            </a:r>
          </a:p>
        </p:txBody>
      </p:sp>
      <p:sp>
        <p:nvSpPr>
          <p:cNvPr id="19" name="Text Box 20"/>
          <p:cNvSpPr txBox="1">
            <a:spLocks noChangeArrowheads="1"/>
          </p:cNvSpPr>
          <p:nvPr/>
        </p:nvSpPr>
        <p:spPr bwMode="auto">
          <a:xfrm>
            <a:off x="1666874" y="2437417"/>
            <a:ext cx="914400" cy="430887"/>
          </a:xfrm>
          <a:prstGeom prst="rect">
            <a:avLst/>
          </a:prstGeom>
          <a:solidFill>
            <a:schemeClr val="tx1"/>
          </a:solidFill>
          <a:ln w="9525">
            <a:noFill/>
            <a:miter lim="800000"/>
            <a:headEnd/>
            <a:tailEnd/>
          </a:ln>
          <a:effectLst/>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1400" dirty="0">
                <a:solidFill>
                  <a:schemeClr val="bg1"/>
                </a:solidFill>
                <a:latin typeface="Tahoma" pitchFamily="34" charset="0"/>
                <a:ea typeface="Tahoma" pitchFamily="34" charset="0"/>
                <a:cs typeface="Tahoma" pitchFamily="34" charset="0"/>
              </a:rPr>
              <a:t>Basal UES pressure</a:t>
            </a:r>
          </a:p>
        </p:txBody>
      </p:sp>
      <p:sp>
        <p:nvSpPr>
          <p:cNvPr id="20" name="Text Box 23"/>
          <p:cNvSpPr txBox="1">
            <a:spLocks noChangeArrowheads="1"/>
          </p:cNvSpPr>
          <p:nvPr/>
        </p:nvSpPr>
        <p:spPr bwMode="auto">
          <a:xfrm>
            <a:off x="3925660" y="1247245"/>
            <a:ext cx="1143000" cy="215444"/>
          </a:xfrm>
          <a:prstGeom prst="rect">
            <a:avLst/>
          </a:prstGeom>
          <a:noFill/>
          <a:ln w="9525">
            <a:noFill/>
            <a:miter lim="800000"/>
            <a:headEnd/>
            <a:tailEnd/>
          </a:ln>
          <a:effec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1400" dirty="0">
                <a:solidFill>
                  <a:schemeClr val="bg1"/>
                </a:solidFill>
                <a:latin typeface="Tahoma" pitchFamily="34" charset="0"/>
                <a:ea typeface="Tahoma" pitchFamily="34" charset="0"/>
                <a:cs typeface="Tahoma" pitchFamily="34" charset="0"/>
              </a:rPr>
              <a:t>UES relaxation</a:t>
            </a:r>
          </a:p>
        </p:txBody>
      </p:sp>
    </p:spTree>
    <p:extLst>
      <p:ext uri="{BB962C8B-B14F-4D97-AF65-F5344CB8AC3E}">
        <p14:creationId xmlns:p14="http://schemas.microsoft.com/office/powerpoint/2010/main" val="3051076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r>
              <a:rPr lang="en-US" dirty="0"/>
              <a:t>Landmarks</a:t>
            </a:r>
          </a:p>
        </p:txBody>
      </p:sp>
      <p:sp>
        <p:nvSpPr>
          <p:cNvPr id="4" name="Content Placeholder 3"/>
          <p:cNvSpPr>
            <a:spLocks noGrp="1"/>
          </p:cNvSpPr>
          <p:nvPr>
            <p:ph sz="quarter" idx="1"/>
          </p:nvPr>
        </p:nvSpPr>
        <p:spPr>
          <a:xfrm>
            <a:off x="457200" y="1447800"/>
            <a:ext cx="8229600" cy="4572000"/>
          </a:xfrm>
        </p:spPr>
        <p:txBody>
          <a:bodyPr/>
          <a:lstStyle/>
          <a:p>
            <a:pPr lvl="1"/>
            <a:r>
              <a:rPr lang="en-US" altLang="en-US" sz="2800" dirty="0"/>
              <a:t>Integrated relaxation pressure (IRP) =&gt; LES relaxation  </a:t>
            </a:r>
          </a:p>
          <a:p>
            <a:pPr lvl="2">
              <a:buFont typeface="Wingdings" pitchFamily="2" charset="2"/>
              <a:buChar char="Ø"/>
            </a:pPr>
            <a:r>
              <a:rPr lang="en-US" altLang="en-US" sz="2800" dirty="0"/>
              <a:t>The minimal average pressure during a 3 or 4-second relaxation period at the esophagogastric junction (EGJ)</a:t>
            </a:r>
          </a:p>
          <a:p>
            <a:pPr lvl="2">
              <a:buFont typeface="Wingdings" pitchFamily="2" charset="2"/>
              <a:buChar char="Ø"/>
            </a:pPr>
            <a:r>
              <a:rPr lang="en-US" altLang="en-US" sz="2800" dirty="0"/>
              <a:t>CC v3.0 advocates use of median IRP (instead of mean IRP)</a:t>
            </a:r>
          </a:p>
          <a:p>
            <a:endParaRPr lang="en-US" dirty="0"/>
          </a:p>
        </p:txBody>
      </p:sp>
      <p:pic>
        <p:nvPicPr>
          <p:cNvPr id="3" name="Picture 2" descr="Typical swallow pressure topography spanning from the pharynx to stomach of a normal subject with normal peristalsis and normal esophagogastric junction (EGJ) relaxation. The onset of the deglutitive relaxation window is at the onset of upper sphincter relaxation while the offset is 10 sec later. The spatial domain within which EGJ relaxation is assessed (the eSleeve range) is user defined, spanning at least 6 cm, depending on the extent of esophageal shortening after the swallow. The integrated relaxation pressure (IRP) is a more complex metric of esophagogastric junction (EGJ) relaxation than a simple end expiratory measurement of EGJ pressure after a swallow. The IRP requires persistence of EGJ relaxation for 4 sec within the relaxation window (solid white box) but the actual time periods that go into its calculation (solid gray box) can be contiguous or, non-contiguous. The 4-sec IRP is 13.5 mmHg. The transition zone, demarcating the end of the proximal esophageal segment (striated muscle) and the beginning of the distal esophageal segment (smooth muscle), is readily identified as a pressure minimum. Note that the distal segment, in fact, has three sub-segments within it, each with an identifiable pressure peak. The most distal sub-segment, the lower esophageal sphincter, contracts at the termination of peristalsis and then descends back to the level of the crural diaphragm as the period of swallow-related esophageal shortening ends. The characteristics of the distal esophageal contraction are defined by the isobaric contour tool set at 30 mmHg (highlighted with arrows). The isobaric contour can then be utilized to measure the contractile front velocity (CFV) and identify breaks in the contractile wavefront. The CFV is the slope of the line connecting points (red dots) on the 30 mmHg isobaric contour at the proximal margin and the distal margin of the smooth muscle esophagus (CFV = 3 cm/s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52800"/>
            <a:ext cx="50133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1968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590800"/>
            <a:ext cx="7772400" cy="1143000"/>
          </a:xfrm>
        </p:spPr>
        <p:txBody>
          <a:bodyPr/>
          <a:lstStyle/>
          <a:p>
            <a:r>
              <a:rPr lang="en-US" dirty="0"/>
              <a:t>Conflicts of Interest - None</a:t>
            </a:r>
          </a:p>
        </p:txBody>
      </p:sp>
    </p:spTree>
    <p:extLst>
      <p:ext uri="{BB962C8B-B14F-4D97-AF65-F5344CB8AC3E}">
        <p14:creationId xmlns:p14="http://schemas.microsoft.com/office/powerpoint/2010/main" val="2704726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Hiatal hernia</a:t>
            </a:r>
          </a:p>
        </p:txBody>
      </p:sp>
      <p:pic>
        <p:nvPicPr>
          <p:cNvPr id="2050" name="Picture 2" descr="High-resolution esophageal manometry contour plot of hiatus hernia. White dotted box, lower esophageal sphincter (LES); red dotted box, Cr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28800"/>
            <a:ext cx="4800600" cy="35744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6477000"/>
            <a:ext cx="8686800" cy="276999"/>
          </a:xfrm>
          <a:prstGeom prst="rect">
            <a:avLst/>
          </a:prstGeom>
          <a:noFill/>
        </p:spPr>
        <p:txBody>
          <a:bodyPr wrap="square" rtlCol="0">
            <a:spAutoFit/>
          </a:bodyPr>
          <a:lstStyle/>
          <a:p>
            <a:pPr algn="r"/>
            <a:r>
              <a:rPr lang="en-US" sz="1200" dirty="0"/>
              <a:t>https://www.researchgate.net/figure/232722390_fig8_High-resolution-esophageal-manometry-contour-plot-of-hiatus-hernia-White-dotted-box</a:t>
            </a:r>
          </a:p>
        </p:txBody>
      </p:sp>
    </p:spTree>
    <p:extLst>
      <p:ext uri="{BB962C8B-B14F-4D97-AF65-F5344CB8AC3E}">
        <p14:creationId xmlns:p14="http://schemas.microsoft.com/office/powerpoint/2010/main" val="512220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792162"/>
          </a:xfrm>
        </p:spPr>
        <p:txBody>
          <a:bodyPr/>
          <a:lstStyle/>
          <a:p>
            <a:r>
              <a:rPr lang="en-US" dirty="0"/>
              <a:t>Hiatal hernia</a:t>
            </a:r>
          </a:p>
        </p:txBody>
      </p:sp>
      <p:pic>
        <p:nvPicPr>
          <p:cNvPr id="5" name="Picture 6" descr="(A) Pre-fundoplication high-resolution esophageal manometry (HRM) showing hypotensive lower esophageal sphincter (LES) and hiatus hernia. The white dashed line shows a hypotensive LES. The black dashed line shows the diaphragmatic crura. (B) Post-fundoplication HRM showing dual high pressure zones suggesting a slipped fundoplication wrap. The white dashed line shows LES. The red dashed line shows the fundoplication wr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33600"/>
            <a:ext cx="6467475" cy="23145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6477000"/>
            <a:ext cx="8686800" cy="276999"/>
          </a:xfrm>
          <a:prstGeom prst="rect">
            <a:avLst/>
          </a:prstGeom>
          <a:noFill/>
        </p:spPr>
        <p:txBody>
          <a:bodyPr wrap="square" rtlCol="0">
            <a:spAutoFit/>
          </a:bodyPr>
          <a:lstStyle/>
          <a:p>
            <a:pPr algn="r"/>
            <a:r>
              <a:rPr lang="en-US" sz="1200" dirty="0"/>
              <a:t>https://www.researchgate.net/figure/232722390_fig8_High-resolution-esophageal-manometry-contour-plot-of-hiatus-hernia-White-dotted-box</a:t>
            </a:r>
          </a:p>
        </p:txBody>
      </p:sp>
    </p:spTree>
    <p:extLst>
      <p:ext uri="{BB962C8B-B14F-4D97-AF65-F5344CB8AC3E}">
        <p14:creationId xmlns:p14="http://schemas.microsoft.com/office/powerpoint/2010/main" val="3752054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dirty="0"/>
              <a:t>Landmarks</a:t>
            </a:r>
          </a:p>
        </p:txBody>
      </p:sp>
      <p:sp>
        <p:nvSpPr>
          <p:cNvPr id="4" name="Rectangle 3"/>
          <p:cNvSpPr/>
          <p:nvPr/>
        </p:nvSpPr>
        <p:spPr>
          <a:xfrm>
            <a:off x="533400" y="1643896"/>
            <a:ext cx="8153400" cy="2600712"/>
          </a:xfrm>
          <a:prstGeom prst="rect">
            <a:avLst/>
          </a:prstGeom>
        </p:spPr>
        <p:txBody>
          <a:bodyPr wrap="square">
            <a:spAutoFit/>
          </a:bodyPr>
          <a:lstStyle/>
          <a:p>
            <a:pPr marL="914400" lvl="1" indent="-457200">
              <a:buFont typeface="Arial" panose="020B0604020202020204" pitchFamily="34" charset="0"/>
              <a:buChar char="•"/>
            </a:pPr>
            <a:r>
              <a:rPr lang="en-US" altLang="en-US" sz="2800" dirty="0"/>
              <a:t>Distal latency (DL)=&gt;Esophageal body peristalsis</a:t>
            </a:r>
          </a:p>
          <a:p>
            <a:pPr lvl="2">
              <a:buFont typeface="Wingdings" pitchFamily="2" charset="2"/>
              <a:buChar char="Ø"/>
            </a:pPr>
            <a:r>
              <a:rPr lang="en-US" altLang="en-US" sz="2800" dirty="0"/>
              <a:t>Interval from UES relaxation to the contractile deceleration point (CDP)</a:t>
            </a:r>
          </a:p>
          <a:p>
            <a:pPr lvl="2">
              <a:buFont typeface="Wingdings" pitchFamily="2" charset="2"/>
              <a:buChar char="Ø"/>
            </a:pPr>
            <a:r>
              <a:rPr lang="en-US" altLang="en-US" sz="2800" dirty="0"/>
              <a:t>CDP must be localized to within 3 cm of the LES</a:t>
            </a:r>
          </a:p>
          <a:p>
            <a:pPr lvl="2">
              <a:buFont typeface="Wingdings" pitchFamily="2" charset="2"/>
              <a:buChar char="Ø"/>
            </a:pPr>
            <a:r>
              <a:rPr lang="en-US" altLang="en-US" sz="2800" dirty="0"/>
              <a:t>&lt; 4.5 s defines a premature contraction</a:t>
            </a:r>
          </a:p>
          <a:p>
            <a:pPr lvl="1"/>
            <a:endParaRPr lang="en-US" altLang="en-US" sz="23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3962400"/>
            <a:ext cx="72961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737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Landmarks</a:t>
            </a:r>
          </a:p>
        </p:txBody>
      </p:sp>
      <p:sp>
        <p:nvSpPr>
          <p:cNvPr id="4" name="Content Placeholder 2"/>
          <p:cNvSpPr>
            <a:spLocks noGrp="1"/>
          </p:cNvSpPr>
          <p:nvPr/>
        </p:nvSpPr>
        <p:spPr bwMode="auto">
          <a:xfrm>
            <a:off x="114300" y="1676400"/>
            <a:ext cx="5257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B2C1D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9BBB59"/>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9BBB5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1">
              <a:buFont typeface="Arial" panose="020B0604020202020204" pitchFamily="34" charset="0"/>
              <a:buChar char="•"/>
            </a:pPr>
            <a:r>
              <a:rPr lang="en-US" altLang="en-US" sz="2800" dirty="0"/>
              <a:t>Distal contractile integral (DCI)</a:t>
            </a:r>
          </a:p>
          <a:p>
            <a:pPr lvl="1">
              <a:buFont typeface="Wingdings 2" pitchFamily="18" charset="2"/>
              <a:buNone/>
            </a:pPr>
            <a:r>
              <a:rPr lang="en-US" altLang="en-US" sz="2800" dirty="0"/>
              <a:t> =&gt; Esophageal body contraction</a:t>
            </a:r>
          </a:p>
          <a:p>
            <a:pPr lvl="2">
              <a:buFont typeface="Wingdings" pitchFamily="2" charset="2"/>
              <a:buChar char="Ø"/>
            </a:pPr>
            <a:endParaRPr lang="en-US" altLang="en-US" sz="2800" dirty="0"/>
          </a:p>
          <a:p>
            <a:pPr lvl="2">
              <a:buFont typeface="Wingdings" pitchFamily="2" charset="2"/>
              <a:buChar char="Ø"/>
            </a:pPr>
            <a:r>
              <a:rPr lang="en-US" altLang="en-US" sz="2800" dirty="0"/>
              <a:t> Incorporate the LES into the DCI measurement domain if concerned about hypercontractility using existing cutoff value (8000 mmHgscm)</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300" y="1676400"/>
            <a:ext cx="396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932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ncbi.nlm.nih.gov/corecgi/tileshop/tileshop.fcgi?p=PMC3&amp;id=573233&amp;s=49&amp;r=1&amp;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00200"/>
            <a:ext cx="4991100"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96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20762"/>
          </a:xfrm>
        </p:spPr>
        <p:txBody>
          <a:bodyPr/>
          <a:lstStyle/>
          <a:p>
            <a:r>
              <a:rPr lang="en-US" dirty="0"/>
              <a:t>Outline</a:t>
            </a:r>
          </a:p>
        </p:txBody>
      </p:sp>
      <p:sp>
        <p:nvSpPr>
          <p:cNvPr id="3" name="Content Placeholder 2"/>
          <p:cNvSpPr>
            <a:spLocks noGrp="1"/>
          </p:cNvSpPr>
          <p:nvPr>
            <p:ph sz="quarter" idx="1"/>
          </p:nvPr>
        </p:nvSpPr>
        <p:spPr>
          <a:xfrm>
            <a:off x="609600" y="1447800"/>
            <a:ext cx="8077200" cy="4572000"/>
          </a:xfrm>
        </p:spPr>
        <p:txBody>
          <a:bodyPr>
            <a:normAutofit/>
          </a:bodyPr>
          <a:lstStyle/>
          <a:p>
            <a:r>
              <a:rPr lang="en-US" dirty="0"/>
              <a:t>Esophageal Manometry and multichannel intraluminal pH/impedance monitoring</a:t>
            </a:r>
          </a:p>
          <a:p>
            <a:pPr lvl="2"/>
            <a:r>
              <a:rPr lang="en-US" dirty="0"/>
              <a:t>Indications</a:t>
            </a:r>
          </a:p>
          <a:p>
            <a:pPr lvl="2"/>
            <a:r>
              <a:rPr lang="en-US" dirty="0"/>
              <a:t>pH vs pH/impedance monitoring</a:t>
            </a:r>
          </a:p>
          <a:p>
            <a:r>
              <a:rPr lang="en-US" dirty="0"/>
              <a:t>Procedure details</a:t>
            </a:r>
          </a:p>
          <a:p>
            <a:pPr lvl="2"/>
            <a:r>
              <a:rPr lang="en-US" dirty="0"/>
              <a:t>Catheter position</a:t>
            </a:r>
          </a:p>
          <a:p>
            <a:pPr lvl="2"/>
            <a:r>
              <a:rPr lang="en-US" dirty="0"/>
              <a:t>Patient instructions</a:t>
            </a:r>
          </a:p>
          <a:p>
            <a:pPr lvl="2"/>
            <a:r>
              <a:rPr lang="en-US" dirty="0"/>
              <a:t>Contraindications or complications</a:t>
            </a:r>
          </a:p>
          <a:p>
            <a:pPr lvl="2"/>
            <a:r>
              <a:rPr lang="en-US" dirty="0"/>
              <a:t>EGD guided catheter placement for manometry – sedation, recovery</a:t>
            </a:r>
          </a:p>
          <a:p>
            <a:r>
              <a:rPr lang="en-US" dirty="0"/>
              <a:t>Interpretation of manometry and pH/impedance tests</a:t>
            </a:r>
          </a:p>
          <a:p>
            <a:pPr marL="0" indent="0">
              <a:buNone/>
            </a:pPr>
            <a:endParaRPr lang="en-US" dirty="0"/>
          </a:p>
          <a:p>
            <a:pPr lvl="1">
              <a:buFontTx/>
              <a:buChar char="-"/>
            </a:pPr>
            <a:endParaRPr lang="en-US" dirty="0"/>
          </a:p>
          <a:p>
            <a:pPr marL="457200" lvl="1" indent="0">
              <a:buNone/>
            </a:pPr>
            <a:endParaRPr lang="en-US" dirty="0"/>
          </a:p>
        </p:txBody>
      </p:sp>
    </p:spTree>
    <p:extLst>
      <p:ext uri="{BB962C8B-B14F-4D97-AF65-F5344CB8AC3E}">
        <p14:creationId xmlns:p14="http://schemas.microsoft.com/office/powerpoint/2010/main" val="136331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a:t>Esophageal motility disorders</a:t>
            </a:r>
          </a:p>
        </p:txBody>
      </p:sp>
      <p:sp>
        <p:nvSpPr>
          <p:cNvPr id="3" name="Content Placeholder 2"/>
          <p:cNvSpPr>
            <a:spLocks noGrp="1"/>
          </p:cNvSpPr>
          <p:nvPr>
            <p:ph sz="quarter" idx="1"/>
          </p:nvPr>
        </p:nvSpPr>
        <p:spPr>
          <a:xfrm>
            <a:off x="304800" y="1447800"/>
            <a:ext cx="4358640" cy="4572000"/>
          </a:xfrm>
        </p:spPr>
        <p:txBody>
          <a:bodyPr/>
          <a:lstStyle/>
          <a:p>
            <a:pPr marL="109538" indent="0"/>
            <a:r>
              <a:rPr lang="en-US" altLang="en-US" b="1" dirty="0"/>
              <a:t> Goals:</a:t>
            </a:r>
          </a:p>
          <a:p>
            <a:pPr marL="384175" lvl="1" indent="0">
              <a:buFont typeface="Wingdings" pitchFamily="2" charset="2"/>
              <a:buChar char="Ø"/>
            </a:pPr>
            <a:r>
              <a:rPr lang="en-US" altLang="en-US" sz="2800" dirty="0"/>
              <a:t> Rule out primary motility disorders in patients with dysphagia, refractory heartburn</a:t>
            </a:r>
          </a:p>
          <a:p>
            <a:pPr marL="384175" lvl="1" indent="0">
              <a:buNone/>
            </a:pPr>
            <a:endParaRPr lang="en-US" altLang="en-US" sz="2800" dirty="0"/>
          </a:p>
          <a:p>
            <a:pPr marL="384175" lvl="1" indent="0">
              <a:buFont typeface="Wingdings" pitchFamily="2" charset="2"/>
              <a:buChar char="Ø"/>
            </a:pPr>
            <a:r>
              <a:rPr lang="en-US" altLang="en-US" sz="2800" dirty="0"/>
              <a:t> Pre-op assessment if considering anti-reflux surgery  </a:t>
            </a:r>
          </a:p>
          <a:p>
            <a:pPr marL="109538" indent="0"/>
            <a:endParaRPr lang="en-US" altLang="en-US" b="1" dirty="0"/>
          </a:p>
          <a:p>
            <a:endParaRPr lang="en-US" dirty="0"/>
          </a:p>
        </p:txBody>
      </p:sp>
      <p:pic>
        <p:nvPicPr>
          <p:cNvPr id="7" name="Content Placeholder 3" descr="gimo3-f1"/>
          <p:cNvPicPr>
            <a:picLocks noGrp="1" noChangeAspect="1" noChangeArrowheads="1"/>
          </p:cNvPicPr>
          <p:nvPr>
            <p:ph sz="quarter" idx="2"/>
          </p:nvPr>
        </p:nvPicPr>
        <p:blipFill>
          <a:blip r:embed="rId2" cstate="print"/>
          <a:stretch>
            <a:fillRect/>
          </a:stretch>
        </p:blipFill>
        <p:spPr bwMode="auto">
          <a:xfrm>
            <a:off x="4933950" y="2365169"/>
            <a:ext cx="3749675" cy="27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562600" y="6184612"/>
            <a:ext cx="3505200" cy="523220"/>
          </a:xfrm>
          <a:prstGeom prst="rect">
            <a:avLst/>
          </a:prstGeom>
          <a:noFill/>
        </p:spPr>
        <p:txBody>
          <a:bodyPr wrap="square" rtlCol="0">
            <a:spAutoFit/>
          </a:bodyPr>
          <a:lstStyle/>
          <a:p>
            <a:pPr algn="r"/>
            <a:r>
              <a:rPr lang="en-US" sz="1400" dirty="0">
                <a:latin typeface="+mj-lt"/>
                <a:ea typeface="Tahoma" pitchFamily="34" charset="0"/>
                <a:cs typeface="Tahoma" pitchFamily="34" charset="0"/>
              </a:rPr>
              <a:t>Source:  www.nature.com/gimo </a:t>
            </a:r>
          </a:p>
          <a:p>
            <a:pPr algn="r"/>
            <a:r>
              <a:rPr lang="en-US" altLang="en-US" sz="1400" dirty="0">
                <a:latin typeface="+mj-lt"/>
              </a:rPr>
              <a:t>Fox et.al Gut 2008</a:t>
            </a:r>
          </a:p>
        </p:txBody>
      </p:sp>
    </p:spTree>
    <p:extLst>
      <p:ext uri="{BB962C8B-B14F-4D97-AF65-F5344CB8AC3E}">
        <p14:creationId xmlns:p14="http://schemas.microsoft.com/office/powerpoint/2010/main" val="3614384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dirty="0"/>
              <a:t>High resolution manometry</a:t>
            </a:r>
          </a:p>
        </p:txBody>
      </p:sp>
      <p:sp>
        <p:nvSpPr>
          <p:cNvPr id="7" name="Content Placeholder 4"/>
          <p:cNvSpPr>
            <a:spLocks noGrp="1"/>
          </p:cNvSpPr>
          <p:nvPr>
            <p:ph sz="quarter" idx="1"/>
          </p:nvPr>
        </p:nvSpPr>
        <p:spPr bwMode="auto">
          <a:xfrm>
            <a:off x="457200" y="1371600"/>
            <a:ext cx="533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00B0F0"/>
              </a:buClr>
              <a:buFont typeface="Wingdings"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Font typeface="Arial" panose="020B0604020202020204" pitchFamily="34" charset="0"/>
              <a:buChar char="•"/>
            </a:pPr>
            <a:r>
              <a:rPr lang="en-US" dirty="0">
                <a:ea typeface="Tahoma" panose="020B0604030504040204" pitchFamily="34" charset="0"/>
                <a:cs typeface="Tahoma" panose="020B0604030504040204" pitchFamily="34" charset="0"/>
              </a:rPr>
              <a:t>Transnasal passage of catheter with pressure sensors into the esophagus</a:t>
            </a:r>
          </a:p>
          <a:p>
            <a:pPr>
              <a:buClr>
                <a:schemeClr val="accent1"/>
              </a:buClr>
              <a:buFont typeface="Arial" panose="020B0604020202020204" pitchFamily="34" charset="0"/>
              <a:buChar char="•"/>
            </a:pPr>
            <a:r>
              <a:rPr lang="en-US" dirty="0">
                <a:ea typeface="Tahoma" panose="020B0604030504040204" pitchFamily="34" charset="0"/>
                <a:cs typeface="Tahoma" panose="020B0604030504040204" pitchFamily="34" charset="0"/>
              </a:rPr>
              <a:t>Patient takes 10 wet swallows</a:t>
            </a:r>
          </a:p>
          <a:p>
            <a:pPr>
              <a:buClr>
                <a:schemeClr val="accent1"/>
              </a:buClr>
              <a:buFont typeface="Arial" panose="020B0604020202020204" pitchFamily="34" charset="0"/>
              <a:buChar char="•"/>
            </a:pPr>
            <a:r>
              <a:rPr lang="en-US" dirty="0">
                <a:ea typeface="Tahoma" panose="020B0604030504040204" pitchFamily="34" charset="0"/>
                <a:cs typeface="Tahoma" panose="020B0604030504040204" pitchFamily="34" charset="0"/>
              </a:rPr>
              <a:t>Measurements</a:t>
            </a:r>
          </a:p>
          <a:p>
            <a:pPr lvl="1">
              <a:buFont typeface="Wingdings" panose="05000000000000000000" pitchFamily="2" charset="2"/>
              <a:buChar char="Ø"/>
            </a:pPr>
            <a:r>
              <a:rPr lang="en-US" sz="2800" dirty="0">
                <a:ea typeface="Tahoma" panose="020B0604030504040204" pitchFamily="34" charset="0"/>
                <a:cs typeface="Tahoma" panose="020B0604030504040204" pitchFamily="34" charset="0"/>
              </a:rPr>
              <a:t>Esophageal body: Contraction amplitude and coordination (peristalsis)</a:t>
            </a:r>
          </a:p>
          <a:p>
            <a:pPr lvl="1">
              <a:buFont typeface="Wingdings" panose="05000000000000000000" pitchFamily="2" charset="2"/>
              <a:buChar char="Ø"/>
            </a:pPr>
            <a:r>
              <a:rPr lang="en-US" sz="2800" dirty="0">
                <a:ea typeface="Tahoma" panose="020B0604030504040204" pitchFamily="34" charset="0"/>
                <a:cs typeface="Tahoma" panose="020B0604030504040204" pitchFamily="34" charset="0"/>
              </a:rPr>
              <a:t>UES and LES: Basal tone and relaxation during swallows</a:t>
            </a:r>
          </a:p>
          <a:p>
            <a:pPr>
              <a:buFont typeface="Wingdings" panose="05000000000000000000" pitchFamily="2" charset="2"/>
              <a:buChar char="Ø"/>
            </a:pPr>
            <a:endPar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057400"/>
            <a:ext cx="2895851" cy="27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273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74" y="104245"/>
            <a:ext cx="7772400" cy="886355"/>
          </a:xfrm>
        </p:spPr>
        <p:txBody>
          <a:bodyPr/>
          <a:lstStyle/>
          <a:p>
            <a:r>
              <a:rPr lang="en-US" dirty="0"/>
              <a:t>Esophageal manometry</a:t>
            </a:r>
          </a:p>
        </p:txBody>
      </p:sp>
      <p:pic>
        <p:nvPicPr>
          <p:cNvPr id="4" name="Picture 3" descr="HRM"/>
          <p:cNvPicPr>
            <a:picLocks noGrp="1" noChangeAspect="1" noChangeArrowheads="1"/>
          </p:cNvPicPr>
          <p:nvPr/>
        </p:nvPicPr>
        <p:blipFill>
          <a:blip r:embed="rId2" cstate="print"/>
          <a:srcRect/>
          <a:stretch>
            <a:fillRect/>
          </a:stretch>
        </p:blipFill>
        <p:spPr bwMode="auto">
          <a:xfrm>
            <a:off x="1743074" y="1518481"/>
            <a:ext cx="85344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srcRect/>
          <a:stretch>
            <a:fillRect/>
          </a:stretch>
        </p:blipFill>
        <p:spPr>
          <a:xfrm>
            <a:off x="-85726" y="1461331"/>
            <a:ext cx="1833563" cy="5029200"/>
          </a:xfrm>
          <a:prstGeom prst="rect">
            <a:avLst/>
          </a:prstGeom>
          <a:ln/>
        </p:spPr>
      </p:pic>
      <p:sp>
        <p:nvSpPr>
          <p:cNvPr id="6" name="Line 10"/>
          <p:cNvSpPr>
            <a:spLocks noChangeShapeType="1"/>
          </p:cNvSpPr>
          <p:nvPr/>
        </p:nvSpPr>
        <p:spPr bwMode="auto">
          <a:xfrm flipH="1" flipV="1">
            <a:off x="4791074" y="5347531"/>
            <a:ext cx="304800" cy="304800"/>
          </a:xfrm>
          <a:prstGeom prst="line">
            <a:avLst/>
          </a:prstGeom>
          <a:noFill/>
          <a:ln w="31750">
            <a:solidFill>
              <a:schemeClr val="bg1"/>
            </a:solidFill>
            <a:round/>
            <a:headEnd/>
            <a:tailEnd type="triangle" w="med" len="me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7" name="Line 12"/>
          <p:cNvSpPr>
            <a:spLocks noChangeShapeType="1"/>
          </p:cNvSpPr>
          <p:nvPr/>
        </p:nvSpPr>
        <p:spPr bwMode="auto">
          <a:xfrm>
            <a:off x="4638674" y="2147131"/>
            <a:ext cx="1143000" cy="2590800"/>
          </a:xfrm>
          <a:prstGeom prst="line">
            <a:avLst/>
          </a:prstGeom>
          <a:noFill/>
          <a:ln w="31750">
            <a:solidFill>
              <a:schemeClr val="bg1"/>
            </a:solidFill>
            <a:round/>
            <a:headEnd/>
            <a:tailEnd type="triangle" w="med" len="me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8" name="Line 14"/>
          <p:cNvSpPr>
            <a:spLocks noChangeShapeType="1"/>
          </p:cNvSpPr>
          <p:nvPr/>
        </p:nvSpPr>
        <p:spPr bwMode="auto">
          <a:xfrm flipH="1" flipV="1">
            <a:off x="5400674" y="3671131"/>
            <a:ext cx="457200" cy="0"/>
          </a:xfrm>
          <a:prstGeom prst="line">
            <a:avLst/>
          </a:prstGeom>
          <a:noFill/>
          <a:ln w="31750">
            <a:solidFill>
              <a:schemeClr val="bg1"/>
            </a:solidFill>
            <a:round/>
            <a:headEnd/>
            <a:tailEnd type="triangle" w="med" len="me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9" name="Line 16"/>
          <p:cNvSpPr>
            <a:spLocks noChangeShapeType="1"/>
          </p:cNvSpPr>
          <p:nvPr/>
        </p:nvSpPr>
        <p:spPr bwMode="auto">
          <a:xfrm flipV="1">
            <a:off x="3419474" y="5423731"/>
            <a:ext cx="152400" cy="381000"/>
          </a:xfrm>
          <a:prstGeom prst="line">
            <a:avLst/>
          </a:prstGeom>
          <a:noFill/>
          <a:ln w="31750">
            <a:solidFill>
              <a:schemeClr val="bg1"/>
            </a:solidFill>
            <a:round/>
            <a:headEnd/>
            <a:tailEnd type="triangle" w="med" len="me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10" name="Line 19"/>
          <p:cNvSpPr>
            <a:spLocks noChangeShapeType="1"/>
          </p:cNvSpPr>
          <p:nvPr/>
        </p:nvSpPr>
        <p:spPr bwMode="auto">
          <a:xfrm flipV="1">
            <a:off x="2809874" y="2070931"/>
            <a:ext cx="152400" cy="381000"/>
          </a:xfrm>
          <a:prstGeom prst="line">
            <a:avLst/>
          </a:prstGeom>
          <a:noFill/>
          <a:ln w="31750">
            <a:solidFill>
              <a:schemeClr val="bg1"/>
            </a:solidFill>
            <a:round/>
            <a:headEnd/>
            <a:tailEnd type="triangle" w="med" len="me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11" name="Oval 10"/>
          <p:cNvSpPr>
            <a:spLocks noChangeArrowheads="1"/>
          </p:cNvSpPr>
          <p:nvPr/>
        </p:nvSpPr>
        <p:spPr bwMode="auto">
          <a:xfrm>
            <a:off x="1895474" y="5728531"/>
            <a:ext cx="1676400" cy="533400"/>
          </a:xfrm>
          <a:prstGeom prst="ellipse">
            <a:avLst/>
          </a:prstGeom>
          <a:solidFill>
            <a:schemeClr val="tx1"/>
          </a:solidFill>
          <a:ln w="9525">
            <a:solidFill>
              <a:srgbClr val="FF00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12" name="Oval 11"/>
          <p:cNvSpPr>
            <a:spLocks noChangeArrowheads="1"/>
          </p:cNvSpPr>
          <p:nvPr/>
        </p:nvSpPr>
        <p:spPr bwMode="auto">
          <a:xfrm>
            <a:off x="5095874" y="5499931"/>
            <a:ext cx="1371600" cy="533400"/>
          </a:xfrm>
          <a:prstGeom prst="ellipse">
            <a:avLst/>
          </a:prstGeom>
          <a:solidFill>
            <a:schemeClr val="tx1"/>
          </a:solidFill>
          <a:ln w="9525">
            <a:solidFill>
              <a:srgbClr val="FF00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13" name="Oval 12"/>
          <p:cNvSpPr>
            <a:spLocks noChangeArrowheads="1"/>
          </p:cNvSpPr>
          <p:nvPr/>
        </p:nvSpPr>
        <p:spPr bwMode="auto">
          <a:xfrm>
            <a:off x="5934074" y="3290131"/>
            <a:ext cx="1295400" cy="685800"/>
          </a:xfrm>
          <a:prstGeom prst="ellipse">
            <a:avLst/>
          </a:prstGeom>
          <a:solidFill>
            <a:schemeClr val="tx1"/>
          </a:solidFill>
          <a:ln w="9525">
            <a:solidFill>
              <a:srgbClr val="FF00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14" name="Oval 13"/>
          <p:cNvSpPr>
            <a:spLocks noChangeArrowheads="1"/>
          </p:cNvSpPr>
          <p:nvPr/>
        </p:nvSpPr>
        <p:spPr bwMode="auto">
          <a:xfrm>
            <a:off x="1285874" y="2375731"/>
            <a:ext cx="1676400" cy="533400"/>
          </a:xfrm>
          <a:prstGeom prst="ellipse">
            <a:avLst/>
          </a:prstGeom>
          <a:solidFill>
            <a:schemeClr val="tx1"/>
          </a:solidFill>
          <a:ln w="9525">
            <a:solidFill>
              <a:srgbClr val="FF00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15" name="Oval 14"/>
          <p:cNvSpPr>
            <a:spLocks noChangeArrowheads="1"/>
          </p:cNvSpPr>
          <p:nvPr/>
        </p:nvSpPr>
        <p:spPr bwMode="auto">
          <a:xfrm>
            <a:off x="3787774" y="1080331"/>
            <a:ext cx="1371600" cy="533400"/>
          </a:xfrm>
          <a:prstGeom prst="ellipse">
            <a:avLst/>
          </a:prstGeom>
          <a:solidFill>
            <a:schemeClr val="tx1"/>
          </a:solidFill>
          <a:ln w="9525">
            <a:solidFill>
              <a:srgbClr val="FF0000"/>
            </a:solid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dirty="0"/>
          </a:p>
        </p:txBody>
      </p:sp>
      <p:sp>
        <p:nvSpPr>
          <p:cNvPr id="16" name="Text Box 11"/>
          <p:cNvSpPr txBox="1">
            <a:spLocks noChangeArrowheads="1"/>
          </p:cNvSpPr>
          <p:nvPr/>
        </p:nvSpPr>
        <p:spPr bwMode="auto">
          <a:xfrm>
            <a:off x="5248274" y="5666845"/>
            <a:ext cx="1143000" cy="215444"/>
          </a:xfrm>
          <a:prstGeom prst="rect">
            <a:avLst/>
          </a:prstGeom>
          <a:noFill/>
          <a:ln w="9525">
            <a:noFill/>
            <a:miter lim="800000"/>
            <a:headEnd/>
            <a:tailEnd/>
          </a:ln>
          <a:effec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1400" dirty="0">
                <a:solidFill>
                  <a:schemeClr val="bg1"/>
                </a:solidFill>
                <a:latin typeface="Tahoma" pitchFamily="34" charset="0"/>
                <a:ea typeface="Tahoma" pitchFamily="34" charset="0"/>
                <a:cs typeface="Tahoma" pitchFamily="34" charset="0"/>
              </a:rPr>
              <a:t>LES relaxation</a:t>
            </a:r>
          </a:p>
        </p:txBody>
      </p:sp>
      <p:sp>
        <p:nvSpPr>
          <p:cNvPr id="17" name="Text Box 15"/>
          <p:cNvSpPr txBox="1">
            <a:spLocks noChangeArrowheads="1"/>
          </p:cNvSpPr>
          <p:nvPr/>
        </p:nvSpPr>
        <p:spPr bwMode="auto">
          <a:xfrm>
            <a:off x="6071960" y="3438901"/>
            <a:ext cx="1066800" cy="430887"/>
          </a:xfrm>
          <a:prstGeom prst="rect">
            <a:avLst/>
          </a:prstGeom>
          <a:noFill/>
          <a:ln w="9525">
            <a:noFill/>
            <a:miter lim="800000"/>
            <a:headEnd/>
            <a:tailEnd/>
          </a:ln>
          <a:effectLst/>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1400" dirty="0">
                <a:solidFill>
                  <a:schemeClr val="bg1"/>
                </a:solidFill>
                <a:latin typeface="Tahoma" pitchFamily="34" charset="0"/>
                <a:ea typeface="Tahoma" pitchFamily="34" charset="0"/>
                <a:cs typeface="Tahoma" pitchFamily="34" charset="0"/>
              </a:rPr>
              <a:t>Esophageal Peristalsis</a:t>
            </a:r>
          </a:p>
        </p:txBody>
      </p:sp>
      <p:sp>
        <p:nvSpPr>
          <p:cNvPr id="18" name="Text Box 17"/>
          <p:cNvSpPr txBox="1">
            <a:spLocks noChangeArrowheads="1"/>
          </p:cNvSpPr>
          <p:nvPr/>
        </p:nvSpPr>
        <p:spPr bwMode="auto">
          <a:xfrm>
            <a:off x="2033360" y="5790217"/>
            <a:ext cx="1447800" cy="430887"/>
          </a:xfrm>
          <a:prstGeom prst="rect">
            <a:avLst/>
          </a:prstGeom>
          <a:noFill/>
          <a:ln w="9525">
            <a:noFill/>
            <a:miter lim="800000"/>
            <a:headEnd/>
            <a:tailEnd/>
          </a:ln>
          <a:effec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1400" dirty="0">
                <a:solidFill>
                  <a:schemeClr val="bg1"/>
                </a:solidFill>
                <a:latin typeface="Tahoma" pitchFamily="34" charset="0"/>
                <a:ea typeface="Tahoma" pitchFamily="34" charset="0"/>
                <a:cs typeface="Tahoma" pitchFamily="34" charset="0"/>
              </a:rPr>
              <a:t>Basal LES pressure</a:t>
            </a:r>
          </a:p>
        </p:txBody>
      </p:sp>
      <p:sp>
        <p:nvSpPr>
          <p:cNvPr id="19" name="Text Box 20"/>
          <p:cNvSpPr txBox="1">
            <a:spLocks noChangeArrowheads="1"/>
          </p:cNvSpPr>
          <p:nvPr/>
        </p:nvSpPr>
        <p:spPr bwMode="auto">
          <a:xfrm>
            <a:off x="1666874" y="2437417"/>
            <a:ext cx="914400" cy="430887"/>
          </a:xfrm>
          <a:prstGeom prst="rect">
            <a:avLst/>
          </a:prstGeom>
          <a:solidFill>
            <a:schemeClr val="tx1"/>
          </a:solidFill>
          <a:ln w="9525">
            <a:noFill/>
            <a:miter lim="800000"/>
            <a:headEnd/>
            <a:tailEnd/>
          </a:ln>
          <a:effectLst/>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1400" dirty="0">
                <a:solidFill>
                  <a:schemeClr val="bg1"/>
                </a:solidFill>
                <a:latin typeface="Tahoma" pitchFamily="34" charset="0"/>
                <a:ea typeface="Tahoma" pitchFamily="34" charset="0"/>
                <a:cs typeface="Tahoma" pitchFamily="34" charset="0"/>
              </a:rPr>
              <a:t>Basal UES pressure</a:t>
            </a:r>
          </a:p>
        </p:txBody>
      </p:sp>
      <p:sp>
        <p:nvSpPr>
          <p:cNvPr id="20" name="Text Box 23"/>
          <p:cNvSpPr txBox="1">
            <a:spLocks noChangeArrowheads="1"/>
          </p:cNvSpPr>
          <p:nvPr/>
        </p:nvSpPr>
        <p:spPr bwMode="auto">
          <a:xfrm>
            <a:off x="3925660" y="1247245"/>
            <a:ext cx="1143000" cy="215444"/>
          </a:xfrm>
          <a:prstGeom prst="rect">
            <a:avLst/>
          </a:prstGeom>
          <a:noFill/>
          <a:ln w="9525">
            <a:noFill/>
            <a:miter lim="800000"/>
            <a:headEnd/>
            <a:tailEnd/>
          </a:ln>
          <a:effec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1400" dirty="0">
                <a:solidFill>
                  <a:schemeClr val="bg1"/>
                </a:solidFill>
                <a:latin typeface="Tahoma" pitchFamily="34" charset="0"/>
                <a:ea typeface="Tahoma" pitchFamily="34" charset="0"/>
                <a:cs typeface="Tahoma" pitchFamily="34" charset="0"/>
              </a:rPr>
              <a:t>UES relaxation</a:t>
            </a:r>
          </a:p>
        </p:txBody>
      </p:sp>
    </p:spTree>
    <p:extLst>
      <p:ext uri="{BB962C8B-B14F-4D97-AF65-F5344CB8AC3E}">
        <p14:creationId xmlns:p14="http://schemas.microsoft.com/office/powerpoint/2010/main" val="3407093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dirty="0"/>
              <a:t>Esophageal manometry </a:t>
            </a:r>
          </a:p>
        </p:txBody>
      </p:sp>
      <p:sp>
        <p:nvSpPr>
          <p:cNvPr id="3" name="Content Placeholder 2"/>
          <p:cNvSpPr>
            <a:spLocks noGrp="1"/>
          </p:cNvSpPr>
          <p:nvPr>
            <p:ph sz="quarter" idx="1"/>
          </p:nvPr>
        </p:nvSpPr>
        <p:spPr/>
        <p:txBody>
          <a:bodyPr>
            <a:normAutofit lnSpcReduction="10000"/>
          </a:bodyPr>
          <a:lstStyle/>
          <a:p>
            <a:r>
              <a:rPr lang="en-US" dirty="0"/>
              <a:t>NPO 3-6 hrs</a:t>
            </a:r>
          </a:p>
          <a:p>
            <a:r>
              <a:rPr lang="en-US" dirty="0"/>
              <a:t>Follow calibration and catheter sterilization protocols </a:t>
            </a:r>
          </a:p>
          <a:p>
            <a:r>
              <a:rPr lang="en-US" dirty="0"/>
              <a:t>Numb nostril with 2% Xylocaine gel</a:t>
            </a:r>
          </a:p>
          <a:p>
            <a:r>
              <a:rPr lang="en-US" dirty="0"/>
              <a:t>Lubricate the manometric catheter  and insert through nasal passage.</a:t>
            </a:r>
          </a:p>
          <a:p>
            <a:r>
              <a:rPr lang="en-US" dirty="0"/>
              <a:t>Place patient in the supine position</a:t>
            </a:r>
          </a:p>
          <a:p>
            <a:r>
              <a:rPr lang="en-US" dirty="0"/>
              <a:t>Test swallow and deep inspiration to make sure catheter has traversed the diaphragm</a:t>
            </a:r>
          </a:p>
          <a:p>
            <a:r>
              <a:rPr lang="en-US" dirty="0"/>
              <a:t>Instruct patients to limit their spontaneous swallow, and then monitor the LES pressure for 5 minutes</a:t>
            </a:r>
          </a:p>
          <a:p>
            <a:r>
              <a:rPr lang="en-US" dirty="0"/>
              <a:t>Have the patient perform ten 5-mL water swallows</a:t>
            </a:r>
          </a:p>
        </p:txBody>
      </p:sp>
      <p:sp>
        <p:nvSpPr>
          <p:cNvPr id="4" name="TextBox 3"/>
          <p:cNvSpPr txBox="1"/>
          <p:nvPr/>
        </p:nvSpPr>
        <p:spPr>
          <a:xfrm>
            <a:off x="3124200" y="6400800"/>
            <a:ext cx="5791200" cy="646331"/>
          </a:xfrm>
          <a:prstGeom prst="rect">
            <a:avLst/>
          </a:prstGeom>
          <a:noFill/>
        </p:spPr>
        <p:txBody>
          <a:bodyPr wrap="square" rtlCol="0">
            <a:spAutoFit/>
          </a:bodyPr>
          <a:lstStyle/>
          <a:p>
            <a:pPr algn="r"/>
            <a:r>
              <a:rPr lang="en-US" dirty="0"/>
              <a:t>http://www.nature.com/gimo/contents/pt1/full/gimo90.html</a:t>
            </a:r>
          </a:p>
          <a:p>
            <a:pPr algn="r"/>
            <a:endParaRPr lang="en-US" dirty="0"/>
          </a:p>
        </p:txBody>
      </p:sp>
    </p:spTree>
    <p:extLst>
      <p:ext uri="{BB962C8B-B14F-4D97-AF65-F5344CB8AC3E}">
        <p14:creationId xmlns:p14="http://schemas.microsoft.com/office/powerpoint/2010/main" val="99135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74638"/>
            <a:ext cx="8839200" cy="792162"/>
          </a:xfrm>
        </p:spPr>
        <p:txBody>
          <a:bodyPr>
            <a:normAutofit fontScale="90000"/>
          </a:bodyPr>
          <a:lstStyle/>
          <a:p>
            <a:pPr algn="ctr"/>
            <a:r>
              <a:rPr lang="en-US" dirty="0"/>
              <a:t>Gastroesophageal reflux disease (GERD)</a:t>
            </a:r>
          </a:p>
        </p:txBody>
      </p:sp>
      <p:sp>
        <p:nvSpPr>
          <p:cNvPr id="6" name="Content Placeholder 5"/>
          <p:cNvSpPr>
            <a:spLocks noGrp="1"/>
          </p:cNvSpPr>
          <p:nvPr>
            <p:ph sz="quarter" idx="1"/>
          </p:nvPr>
        </p:nvSpPr>
        <p:spPr>
          <a:xfrm>
            <a:off x="228600" y="1447800"/>
            <a:ext cx="7772400" cy="4572000"/>
          </a:xfrm>
        </p:spPr>
        <p:txBody>
          <a:bodyPr>
            <a:normAutofit fontScale="92500" lnSpcReduction="20000"/>
          </a:bodyPr>
          <a:lstStyle/>
          <a:p>
            <a:r>
              <a:rPr lang="en-US" dirty="0"/>
              <a:t>Most prevalent gastrointestinal diagnosis (20%) </a:t>
            </a:r>
          </a:p>
          <a:p>
            <a:r>
              <a:rPr lang="en-US" dirty="0"/>
              <a:t>Manometry </a:t>
            </a:r>
          </a:p>
          <a:p>
            <a:pPr lvl="1">
              <a:buFont typeface="Wingdings" panose="05000000000000000000" pitchFamily="2" charset="2"/>
              <a:buChar char="Ø"/>
            </a:pPr>
            <a:r>
              <a:rPr lang="en-US" dirty="0"/>
              <a:t>Assess underlying esophageal dysmotility, anatomical landmarks, and presence of hiatal hernia </a:t>
            </a:r>
          </a:p>
          <a:p>
            <a:pPr lvl="1">
              <a:buFont typeface="Wingdings" panose="05000000000000000000" pitchFamily="2" charset="2"/>
              <a:buChar char="Ø"/>
            </a:pPr>
            <a:r>
              <a:rPr lang="en-US" dirty="0"/>
              <a:t>Assist in proper placement of pH monitoring probe </a:t>
            </a:r>
          </a:p>
          <a:p>
            <a:pPr lvl="1">
              <a:buFont typeface="Wingdings" panose="05000000000000000000" pitchFamily="2" charset="2"/>
              <a:buChar char="Ø"/>
            </a:pPr>
            <a:r>
              <a:rPr lang="en-US" dirty="0"/>
              <a:t>Evaluate for contraindications to anti-reflux surgery </a:t>
            </a:r>
          </a:p>
          <a:p>
            <a:pPr lvl="1">
              <a:buFont typeface="Wingdings" panose="05000000000000000000" pitchFamily="2" charset="2"/>
              <a:buChar char="Ø"/>
            </a:pPr>
            <a:r>
              <a:rPr lang="en-US" dirty="0"/>
              <a:t>Prognosticate outcomes of anti-reflux surgery </a:t>
            </a:r>
          </a:p>
          <a:p>
            <a:endParaRPr lang="en-US" dirty="0"/>
          </a:p>
          <a:p>
            <a:r>
              <a:rPr lang="en-US" dirty="0"/>
              <a:t>Esophageal pH assessment</a:t>
            </a:r>
          </a:p>
          <a:p>
            <a:pPr lvl="1">
              <a:buFont typeface="Wingdings" panose="05000000000000000000" pitchFamily="2" charset="2"/>
              <a:buChar char="Ø"/>
            </a:pPr>
            <a:r>
              <a:rPr lang="en-US" dirty="0"/>
              <a:t>Document abnormal exposure to acid/reflux event frequency</a:t>
            </a:r>
          </a:p>
          <a:p>
            <a:pPr lvl="1">
              <a:buFont typeface="Wingdings" panose="05000000000000000000" pitchFamily="2" charset="2"/>
              <a:buChar char="Ø"/>
            </a:pPr>
            <a:r>
              <a:rPr lang="en-US" dirty="0"/>
              <a:t>Allows correlation between patient-reported symptoms and reflux events</a:t>
            </a:r>
          </a:p>
          <a:p>
            <a:pPr lvl="1">
              <a:buFont typeface="Wingdings" panose="05000000000000000000" pitchFamily="2" charset="2"/>
              <a:buChar char="Ø"/>
            </a:pPr>
            <a:r>
              <a:rPr lang="en-US" dirty="0"/>
              <a:t>Required preop testing to prognosticate response to antireflux surgery</a:t>
            </a:r>
          </a:p>
          <a:p>
            <a:pPr marL="320040" lvl="1" indent="0">
              <a:buNone/>
            </a:pPr>
            <a:endParaRPr lang="en-US" dirty="0"/>
          </a:p>
          <a:p>
            <a:pPr marL="0" indent="0">
              <a:buNone/>
            </a:pPr>
            <a:endParaRPr lang="en-US" dirty="0"/>
          </a:p>
        </p:txBody>
      </p:sp>
      <p:sp>
        <p:nvSpPr>
          <p:cNvPr id="7" name="Text Box 13"/>
          <p:cNvSpPr txBox="1">
            <a:spLocks noChangeArrowheads="1"/>
          </p:cNvSpPr>
          <p:nvPr/>
        </p:nvSpPr>
        <p:spPr bwMode="auto">
          <a:xfrm>
            <a:off x="5867400" y="6400800"/>
            <a:ext cx="2895600" cy="307777"/>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spcBef>
                <a:spcPct val="50000"/>
              </a:spcBef>
            </a:pPr>
            <a:r>
              <a:rPr lang="en-US" sz="1400" dirty="0"/>
              <a:t>ACG 2013 Guidelines</a:t>
            </a:r>
          </a:p>
        </p:txBody>
      </p:sp>
      <p:pic>
        <p:nvPicPr>
          <p:cNvPr id="8" name="Picture 2" descr="http://crossfitfire.com/site/wp-content/uploads/2010/12/heartburn_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590800"/>
            <a:ext cx="21336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00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39762"/>
          </a:xfrm>
        </p:spPr>
        <p:txBody>
          <a:bodyPr>
            <a:normAutofit fontScale="90000"/>
          </a:bodyPr>
          <a:lstStyle/>
          <a:p>
            <a:pPr eaLnBrk="1" fontAlgn="auto" hangingPunct="1">
              <a:spcAft>
                <a:spcPts val="0"/>
              </a:spcAft>
              <a:defRPr/>
            </a:pPr>
            <a:r>
              <a:rPr lang="en-US" dirty="0">
                <a:latin typeface="+mn-lt"/>
              </a:rPr>
              <a:t>Diagnostics - esophageal pH assessment</a:t>
            </a:r>
          </a:p>
        </p:txBody>
      </p:sp>
      <p:sp>
        <p:nvSpPr>
          <p:cNvPr id="20483" name="Content Placeholder 2"/>
          <p:cNvSpPr>
            <a:spLocks noGrp="1"/>
          </p:cNvSpPr>
          <p:nvPr>
            <p:ph sz="quarter" idx="1"/>
          </p:nvPr>
        </p:nvSpPr>
        <p:spPr>
          <a:xfrm>
            <a:off x="152400" y="1066800"/>
            <a:ext cx="8915400" cy="5334000"/>
          </a:xfrm>
        </p:spPr>
        <p:txBody>
          <a:bodyPr>
            <a:noAutofit/>
          </a:bodyPr>
          <a:lstStyle/>
          <a:p>
            <a:pPr eaLnBrk="1" hangingPunct="1"/>
            <a:r>
              <a:rPr lang="en-US" altLang="en-US" sz="2800" dirty="0"/>
              <a:t>Background</a:t>
            </a:r>
          </a:p>
          <a:p>
            <a:pPr lvl="1">
              <a:buFont typeface="Wingdings" panose="05000000000000000000" pitchFamily="2" charset="2"/>
              <a:buChar char="Ø"/>
            </a:pPr>
            <a:r>
              <a:rPr lang="en-US" sz="2800" dirty="0"/>
              <a:t>Prevalence of 10-20%, incidence 5 in 1000 person years in the western world</a:t>
            </a:r>
          </a:p>
          <a:p>
            <a:pPr marL="320040" lvl="1" indent="0">
              <a:buNone/>
            </a:pPr>
            <a:endParaRPr lang="en-US" altLang="en-US" sz="1000" dirty="0"/>
          </a:p>
          <a:p>
            <a:pPr eaLnBrk="1" hangingPunct="1"/>
            <a:r>
              <a:rPr lang="en-US" altLang="en-US" sz="2800" dirty="0"/>
              <a:t>Goals:</a:t>
            </a:r>
          </a:p>
          <a:p>
            <a:pPr lvl="1" eaLnBrk="1" hangingPunct="1">
              <a:buFont typeface="Wingdings" pitchFamily="2" charset="2"/>
              <a:buChar char="Ø"/>
            </a:pPr>
            <a:r>
              <a:rPr lang="en-US" altLang="en-US" sz="2800" dirty="0"/>
              <a:t> Quantify gastroesophageal reflux and correlate with symptoms</a:t>
            </a:r>
          </a:p>
          <a:p>
            <a:pPr eaLnBrk="1" hangingPunct="1">
              <a:buFont typeface="Wingdings 2" pitchFamily="18" charset="2"/>
              <a:buNone/>
            </a:pPr>
            <a:endParaRPr lang="en-US" altLang="en-US" sz="1000" dirty="0"/>
          </a:p>
          <a:p>
            <a:pPr eaLnBrk="1" hangingPunct="1"/>
            <a:r>
              <a:rPr lang="en-US" altLang="en-US" sz="2800" dirty="0"/>
              <a:t> Various modalities:</a:t>
            </a:r>
          </a:p>
          <a:p>
            <a:pPr lvl="1" eaLnBrk="1" hangingPunct="1">
              <a:buFont typeface="Wingdings" pitchFamily="2" charset="2"/>
              <a:buChar char="Ø"/>
            </a:pPr>
            <a:r>
              <a:rPr lang="en-US" altLang="en-US" sz="2800" dirty="0"/>
              <a:t> 24hr-48hr ambulatory pH</a:t>
            </a:r>
          </a:p>
          <a:p>
            <a:pPr eaLnBrk="1" hangingPunct="1">
              <a:buFont typeface="Wingdings 2" pitchFamily="18" charset="2"/>
              <a:buNone/>
            </a:pPr>
            <a:r>
              <a:rPr lang="en-US" altLang="en-US" sz="2800" dirty="0"/>
              <a:t>		-Bravo wireless capsule</a:t>
            </a:r>
          </a:p>
          <a:p>
            <a:pPr lvl="1" eaLnBrk="1" hangingPunct="1">
              <a:buFont typeface="Wingdings" pitchFamily="2" charset="2"/>
              <a:buChar char="Ø"/>
            </a:pPr>
            <a:r>
              <a:rPr lang="en-US" altLang="en-US" sz="2800" dirty="0"/>
              <a:t> 24hr pH/impedance</a:t>
            </a:r>
          </a:p>
          <a:p>
            <a:pPr eaLnBrk="1" hangingPunct="1">
              <a:buFont typeface="Wingdings 2" pitchFamily="18" charset="2"/>
              <a:buNone/>
            </a:pPr>
            <a:r>
              <a:rPr lang="en-US" altLang="en-US" sz="2800" dirty="0"/>
              <a:t>		- Impedance increases the sensitivity of the pH study to 90%</a:t>
            </a:r>
          </a:p>
        </p:txBody>
      </p:sp>
      <p:sp>
        <p:nvSpPr>
          <p:cNvPr id="3" name="TextBox 2"/>
          <p:cNvSpPr txBox="1"/>
          <p:nvPr/>
        </p:nvSpPr>
        <p:spPr>
          <a:xfrm>
            <a:off x="914400" y="6396335"/>
            <a:ext cx="8153400" cy="584775"/>
          </a:xfrm>
          <a:prstGeom prst="rect">
            <a:avLst/>
          </a:prstGeom>
          <a:noFill/>
        </p:spPr>
        <p:txBody>
          <a:bodyPr wrap="square" rtlCol="0">
            <a:spAutoFit/>
          </a:bodyPr>
          <a:lstStyle/>
          <a:p>
            <a:pPr algn="r"/>
            <a:r>
              <a:rPr lang="en-US" sz="1400" dirty="0"/>
              <a:t>Dent J.et.al. Epidemiology of gastro-</a:t>
            </a:r>
            <a:r>
              <a:rPr lang="en-US" sz="1400" dirty="0" err="1"/>
              <a:t>oesophageal</a:t>
            </a:r>
            <a:r>
              <a:rPr lang="en-US" sz="1400" dirty="0"/>
              <a:t> reflux disease: a systematic review. Gut. 2005</a:t>
            </a:r>
          </a:p>
          <a:p>
            <a:pPr algn="r"/>
            <a:endParaRPr lang="en-US" dirty="0"/>
          </a:p>
        </p:txBody>
      </p:sp>
    </p:spTree>
    <p:extLst>
      <p:ext uri="{BB962C8B-B14F-4D97-AF65-F5344CB8AC3E}">
        <p14:creationId xmlns:p14="http://schemas.microsoft.com/office/powerpoint/2010/main" val="19922831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8Sia3iCTijt2KHnCd5TBDg"/>
</p:tagLst>
</file>

<file path=ppt/tags/tag2.xml><?xml version="1.0" encoding="utf-8"?>
<p:tagLst xmlns:a="http://schemas.openxmlformats.org/drawingml/2006/main" xmlns:r="http://schemas.openxmlformats.org/officeDocument/2006/relationships" xmlns:p="http://schemas.openxmlformats.org/presentationml/2006/main">
  <p:tag name="DVSHAPEID" val="K39X68XT1WBtICVSd9Xe0j"/>
</p:tagLst>
</file>

<file path=ppt/tags/tag3.xml><?xml version="1.0" encoding="utf-8"?>
<p:tagLst xmlns:a="http://schemas.openxmlformats.org/drawingml/2006/main" xmlns:r="http://schemas.openxmlformats.org/officeDocument/2006/relationships" xmlns:p="http://schemas.openxmlformats.org/presentationml/2006/main">
  <p:tag name="DVSHAPEID" val="S12QdxRsSvd0gojQpdLaGV"/>
</p:tagLst>
</file>

<file path=ppt/tags/tag4.xml><?xml version="1.0" encoding="utf-8"?>
<p:tagLst xmlns:a="http://schemas.openxmlformats.org/drawingml/2006/main" xmlns:r="http://schemas.openxmlformats.org/officeDocument/2006/relationships" xmlns:p="http://schemas.openxmlformats.org/presentationml/2006/main">
  <p:tag name="DVSHAPEID" val="OsgbGNbZRif8oDQ34gxPSg"/>
</p:tagLst>
</file>

<file path=ppt/tags/tag5.xml><?xml version="1.0" encoding="utf-8"?>
<p:tagLst xmlns:a="http://schemas.openxmlformats.org/drawingml/2006/main" xmlns:r="http://schemas.openxmlformats.org/officeDocument/2006/relationships" xmlns:p="http://schemas.openxmlformats.org/presentationml/2006/main">
  <p:tag name="DVSHAPEID" val="OsgbGNbZRif8oDQ34gxPSg"/>
</p:tagLst>
</file>

<file path=ppt/tags/tag6.xml><?xml version="1.0" encoding="utf-8"?>
<p:tagLst xmlns:a="http://schemas.openxmlformats.org/drawingml/2006/main" xmlns:r="http://schemas.openxmlformats.org/officeDocument/2006/relationships" xmlns:p="http://schemas.openxmlformats.org/presentationml/2006/main">
  <p:tag name="DVSHAPEID" val="OsgbGNbZRif8oDQ34gxPS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237</TotalTime>
  <Words>1071</Words>
  <Application>Microsoft Office PowerPoint</Application>
  <PresentationFormat>On-screen Show (4:3)</PresentationFormat>
  <Paragraphs>152</Paragraphs>
  <Slides>24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Franklin Gothic Book</vt:lpstr>
      <vt:lpstr>Perpetua</vt:lpstr>
      <vt:lpstr>Symbol</vt:lpstr>
      <vt:lpstr>Tahoma</vt:lpstr>
      <vt:lpstr>Times New Roman</vt:lpstr>
      <vt:lpstr>Wingdings</vt:lpstr>
      <vt:lpstr>Wingdings 2</vt:lpstr>
      <vt:lpstr>Equity</vt:lpstr>
      <vt:lpstr>Esophageal manometry and Gastroesophageal reflux testing </vt:lpstr>
      <vt:lpstr>Conflicts of Interest - None</vt:lpstr>
      <vt:lpstr>Outline</vt:lpstr>
      <vt:lpstr>Esophageal motility disorders</vt:lpstr>
      <vt:lpstr>High resolution manometry</vt:lpstr>
      <vt:lpstr>Esophageal manometry</vt:lpstr>
      <vt:lpstr>Esophageal manometry </vt:lpstr>
      <vt:lpstr>Gastroesophageal reflux disease (GERD)</vt:lpstr>
      <vt:lpstr>Diagnostics - esophageal pH assessment</vt:lpstr>
      <vt:lpstr>24-hr ambulatory pH monitoring</vt:lpstr>
      <vt:lpstr>24hr multichannel intraluminal pH-impedance</vt:lpstr>
      <vt:lpstr>Positioning of the MII-pH catheter</vt:lpstr>
      <vt:lpstr>Patient prep for manometry - Medications</vt:lpstr>
      <vt:lpstr>Patient prep for pH testing </vt:lpstr>
      <vt:lpstr>EGD guided manometry catheter placement</vt:lpstr>
      <vt:lpstr>Interpretation pH/impedance</vt:lpstr>
      <vt:lpstr>Interpretation – Esophageal manometry Chicago classification</vt:lpstr>
      <vt:lpstr>Esophageal manometry</vt:lpstr>
      <vt:lpstr>Landmarks</vt:lpstr>
      <vt:lpstr>Hiatal hernia</vt:lpstr>
      <vt:lpstr>Hiatal hernia</vt:lpstr>
      <vt:lpstr>Landmarks</vt:lpstr>
      <vt:lpstr>Landmarks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Esophageal manometry and Gastroesophageal reflux testing</dc:title>
  <dc:creator>user</dc:creator>
  <cp:lastModifiedBy>Joanna</cp:lastModifiedBy>
  <cp:revision>21</cp:revision>
  <dcterms:created xsi:type="dcterms:W3CDTF">2017-04-11T02:16:25Z</dcterms:created>
  <dcterms:modified xsi:type="dcterms:W3CDTF">2017-05-26T04:45:14Z</dcterms:modified>
</cp:coreProperties>
</file>