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5" autoAdjust="0"/>
    <p:restoredTop sz="94660"/>
  </p:normalViewPr>
  <p:slideViewPr>
    <p:cSldViewPr snapToGrid="0">
      <p:cViewPr varScale="1">
        <p:scale>
          <a:sx n="58" d="100"/>
          <a:sy n="58" d="100"/>
        </p:scale>
        <p:origin x="3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2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72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83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46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3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69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89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24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8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0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5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6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8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1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0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6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8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0D10F32-99A5-45EC-9EAE-238062445185}" type="datetimeFigureOut">
              <a:rPr lang="en-US" smtClean="0"/>
              <a:t>5/25/2018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63B34B6-5A16-4F70-A40D-0D348588C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1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tsgn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ackground design">
            <a:extLst>
              <a:ext uri="{FF2B5EF4-FFF2-40B4-BE49-F238E27FC236}">
                <a16:creationId xmlns:a16="http://schemas.microsoft.com/office/drawing/2014/main" id="{D3BD17D6-B258-448B-A6E6-5504B8178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CE76DEB-144D-4F23-A559-156E6F6A0F6D}"/>
              </a:ext>
            </a:extLst>
          </p:cNvPr>
          <p:cNvSpPr/>
          <p:nvPr/>
        </p:nvSpPr>
        <p:spPr>
          <a:xfrm>
            <a:off x="4418430" y="224408"/>
            <a:ext cx="36706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latin typeface="Bodoni MT Black" panose="02070A03080606020203" pitchFamily="18" charset="0"/>
                <a:ea typeface="Cantata One"/>
                <a:cs typeface="Cantata One"/>
              </a:rPr>
              <a:t>NTSGNA Conference </a:t>
            </a:r>
            <a:endParaRPr lang="en-US" sz="2400" dirty="0">
              <a:latin typeface="Bodoni MT Black" panose="02070A03080606020203" pitchFamily="18" charset="0"/>
            </a:endParaRPr>
          </a:p>
        </p:txBody>
      </p:sp>
      <p:pic>
        <p:nvPicPr>
          <p:cNvPr id="4" name="image02.jpg">
            <a:extLst>
              <a:ext uri="{FF2B5EF4-FFF2-40B4-BE49-F238E27FC236}">
                <a16:creationId xmlns:a16="http://schemas.microsoft.com/office/drawing/2014/main" id="{F5CE7653-B5D3-4EE1-A191-DE5B211DBAAE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134302" y="109855"/>
            <a:ext cx="950595" cy="694690"/>
          </a:xfrm>
          <a:prstGeom prst="rect">
            <a:avLst/>
          </a:prstGeom>
          <a:ln/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C7E5A6A-349E-4AB3-A1D5-5B40C30E3535}"/>
              </a:ext>
            </a:extLst>
          </p:cNvPr>
          <p:cNvSpPr/>
          <p:nvPr/>
        </p:nvSpPr>
        <p:spPr>
          <a:xfrm>
            <a:off x="1084897" y="89556"/>
            <a:ext cx="16512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ntata One" charset="0"/>
                <a:cs typeface="Cantata One" charset="0"/>
              </a:rPr>
              <a:t>North Texas Society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560E5F-9FA9-40AA-9883-BD211AEE3CD6}"/>
              </a:ext>
            </a:extLst>
          </p:cNvPr>
          <p:cNvSpPr/>
          <p:nvPr/>
        </p:nvSpPr>
        <p:spPr>
          <a:xfrm>
            <a:off x="1084897" y="32089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ntata One" charset="0"/>
                <a:cs typeface="Cantata One" charset="0"/>
              </a:rPr>
              <a:t>of Gastroenterology </a:t>
            </a:r>
            <a:endParaRPr lang="en-US" altLang="en-US" sz="1200" dirty="0">
              <a:solidFill>
                <a:srgbClr val="7030A0"/>
              </a:solidFill>
              <a:latin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7030A0"/>
                </a:solidFill>
                <a:latin typeface="Arial" panose="020B0604020202020204" pitchFamily="34" charset="0"/>
                <a:ea typeface="Cantata One" charset="0"/>
                <a:cs typeface="Cantata One" charset="0"/>
              </a:rPr>
              <a:t>Nurses &amp; Associates</a:t>
            </a:r>
            <a:r>
              <a:rPr lang="en-US" altLang="en-US" sz="1200" b="1" dirty="0">
                <a:solidFill>
                  <a:srgbClr val="FFFF00"/>
                </a:solidFill>
                <a:latin typeface="Arial" panose="020B0604020202020204" pitchFamily="34" charset="0"/>
                <a:ea typeface="Cantata One" charset="0"/>
                <a:cs typeface="Cantata One" charset="0"/>
              </a:rPr>
              <a:t> </a:t>
            </a:r>
            <a:endParaRPr lang="en-US" altLang="en-US" sz="12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265CDB-4405-4949-B7DF-EAFA75ED72D5}"/>
              </a:ext>
            </a:extLst>
          </p:cNvPr>
          <p:cNvSpPr/>
          <p:nvPr/>
        </p:nvSpPr>
        <p:spPr>
          <a:xfrm>
            <a:off x="172844" y="1035882"/>
            <a:ext cx="4432945" cy="375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167005">
              <a:lnSpc>
                <a:spcPct val="107000"/>
              </a:lnSpc>
              <a:spcAft>
                <a:spcPts val="1180"/>
              </a:spcAft>
            </a:pPr>
            <a:r>
              <a:rPr lang="en-US" b="1" i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DATE:  </a:t>
            </a:r>
            <a:r>
              <a:rPr lang="en-US" b="1" i="1" dirty="0">
                <a:solidFill>
                  <a:srgbClr val="002060"/>
                </a:solidFill>
                <a:latin typeface="Arial Black" panose="020B0A04020102020204" pitchFamily="34" charset="0"/>
                <a:ea typeface="Rokkitt"/>
              </a:rPr>
              <a:t>       </a:t>
            </a:r>
            <a:r>
              <a:rPr lang="en-US" b="1" i="1" dirty="0">
                <a:solidFill>
                  <a:srgbClr val="002060"/>
                </a:solidFill>
                <a:latin typeface="Arial Black" panose="020B0A04020102020204" pitchFamily="34" charset="0"/>
                <a:ea typeface="Arial Black" panose="020B0A04020102020204" pitchFamily="34" charset="0"/>
              </a:rPr>
              <a:t>    </a:t>
            </a:r>
            <a:r>
              <a:rPr lang="en-US" b="1" dirty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  <a:ea typeface="Arial Black" panose="020B0A04020102020204" pitchFamily="34" charset="0"/>
              </a:rPr>
              <a:t>6/9/2018,</a:t>
            </a:r>
            <a:r>
              <a:rPr lang="en-US" b="1" i="1" dirty="0">
                <a:solidFill>
                  <a:schemeClr val="tx1">
                    <a:lumMod val="95000"/>
                  </a:schemeClr>
                </a:solidFill>
                <a:latin typeface="Arial Black" panose="020B0A04020102020204" pitchFamily="34" charset="0"/>
                <a:ea typeface="Arial Black" panose="020B0A04020102020204" pitchFamily="34" charset="0"/>
              </a:rPr>
              <a:t> Saturday</a:t>
            </a:r>
            <a:endParaRPr lang="en-US" i="1" dirty="0">
              <a:solidFill>
                <a:schemeClr val="tx1">
                  <a:lumMod val="95000"/>
                </a:schemeClr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C88F59-BA38-4F46-9F8B-EE0BBAF42B38}"/>
              </a:ext>
            </a:extLst>
          </p:cNvPr>
          <p:cNvSpPr/>
          <p:nvPr/>
        </p:nvSpPr>
        <p:spPr>
          <a:xfrm>
            <a:off x="172843" y="1353287"/>
            <a:ext cx="8153010" cy="37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35">
              <a:lnSpc>
                <a:spcPct val="105000"/>
              </a:lnSpc>
              <a:spcAft>
                <a:spcPts val="795"/>
              </a:spcAft>
            </a:pPr>
            <a:r>
              <a:rPr lang="en-US" b="1" i="1" dirty="0">
                <a:solidFill>
                  <a:srgbClr val="002060"/>
                </a:solidFill>
                <a:latin typeface="Arial Black" panose="020B0A04020102020204" pitchFamily="34" charset="0"/>
                <a:ea typeface="Rokkitt"/>
                <a:cs typeface="Rokkitt"/>
              </a:rPr>
              <a:t>TIME:</a:t>
            </a: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            </a:t>
            </a:r>
            <a:r>
              <a:rPr lang="en-US" dirty="0"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7am – 7:45am    : Registration and Breakfast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7E746D-B617-49DD-BA84-91A141CD070D}"/>
              </a:ext>
            </a:extLst>
          </p:cNvPr>
          <p:cNvSpPr/>
          <p:nvPr/>
        </p:nvSpPr>
        <p:spPr>
          <a:xfrm>
            <a:off x="213825" y="1982035"/>
            <a:ext cx="8045536" cy="764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i="1" dirty="0">
                <a:solidFill>
                  <a:srgbClr val="002060"/>
                </a:solidFill>
                <a:latin typeface="Arial Black" panose="020B0A04020102020204" pitchFamily="34" charset="0"/>
                <a:ea typeface="Rokkitt"/>
                <a:cs typeface="Rokkitt"/>
              </a:rPr>
              <a:t>LOCATION:  </a:t>
            </a:r>
            <a:r>
              <a:rPr lang="en-US" b="1" i="1" dirty="0">
                <a:latin typeface="Arial Rounded MT Bold" panose="020F0704030504030204" pitchFamily="34" charset="0"/>
                <a:ea typeface="Rokkitt"/>
                <a:cs typeface="Rokkitt"/>
              </a:rPr>
              <a:t>Dallas VA Medical Center, VA Community Center </a:t>
            </a:r>
            <a:r>
              <a:rPr lang="en-US" b="1" i="1" dirty="0" err="1">
                <a:latin typeface="Arial Rounded MT Bold" panose="020F0704030504030204" pitchFamily="34" charset="0"/>
                <a:ea typeface="Rokkitt"/>
                <a:cs typeface="Rokkitt"/>
              </a:rPr>
              <a:t>Bldg</a:t>
            </a:r>
            <a:r>
              <a:rPr lang="en-US" b="1" i="1" dirty="0">
                <a:latin typeface="Arial Rounded MT Bold" panose="020F0704030504030204" pitchFamily="34" charset="0"/>
                <a:ea typeface="Rokkitt"/>
                <a:cs typeface="Rokkitt"/>
              </a:rPr>
              <a:t> 75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i="1" dirty="0">
                <a:latin typeface="Arial Rounded MT Bold" panose="020F0704030504030204" pitchFamily="34" charset="0"/>
                <a:ea typeface="Calibri" panose="020F0502020204030204" pitchFamily="34" charset="0"/>
              </a:rPr>
              <a:t>                           4500 S. Lancaster Road, Dallas, TX, 75216</a:t>
            </a:r>
            <a:endParaRPr lang="en-US" i="1" dirty="0">
              <a:latin typeface="Arial Rounded MT Bold" panose="020F07040305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95F336-5FE3-4CB3-8D3B-5AAAECEF40A4}"/>
              </a:ext>
            </a:extLst>
          </p:cNvPr>
          <p:cNvSpPr/>
          <p:nvPr/>
        </p:nvSpPr>
        <p:spPr>
          <a:xfrm>
            <a:off x="1905329" y="1621127"/>
            <a:ext cx="50931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 Black" panose="020B0A04020102020204" pitchFamily="34" charset="0"/>
                <a:ea typeface="Comic Sans MS" panose="030F0702030302020204" pitchFamily="66" charset="0"/>
                <a:cs typeface="Comic Sans MS" panose="030F0702030302020204" pitchFamily="66" charset="0"/>
              </a:rPr>
              <a:t>7:45am - 8am    : Presidential address 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D48B0C0-117D-4381-B38B-8DB47B0ADA86}"/>
              </a:ext>
            </a:extLst>
          </p:cNvPr>
          <p:cNvSpPr/>
          <p:nvPr/>
        </p:nvSpPr>
        <p:spPr>
          <a:xfrm>
            <a:off x="328861" y="2755969"/>
            <a:ext cx="11863139" cy="4787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635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8am-9am: </a:t>
            </a:r>
            <a:r>
              <a:rPr lang="en-US" dirty="0">
                <a:latin typeface="Arial Rounded MT Bold" panose="020F070403050403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Fatty Liver Disease </a:t>
            </a:r>
            <a:r>
              <a:rPr lang="en-US" b="1" dirty="0">
                <a:latin typeface="Arial Rounded MT Bold" panose="020F070403050403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- </a:t>
            </a:r>
            <a:r>
              <a:rPr lang="en-US" dirty="0">
                <a:latin typeface="Arial Rounded MT Bold" panose="020F0704030504030204" pitchFamily="34" charset="0"/>
              </a:rPr>
              <a:t>Rose </a:t>
            </a:r>
            <a:r>
              <a:rPr lang="en-US" dirty="0" err="1">
                <a:latin typeface="Arial Rounded MT Bold" panose="020F0704030504030204" pitchFamily="34" charset="0"/>
              </a:rPr>
              <a:t>Parangimalil</a:t>
            </a:r>
            <a:r>
              <a:rPr lang="en-US" dirty="0">
                <a:latin typeface="Arial Rounded MT Bold" panose="020F0704030504030204" pitchFamily="34" charset="0"/>
              </a:rPr>
              <a:t>, MS, APRN, BC</a:t>
            </a:r>
            <a:r>
              <a:rPr lang="en-US" dirty="0">
                <a:latin typeface="Arial Black" panose="020B0A04020102020204" pitchFamily="34" charset="0"/>
              </a:rPr>
              <a:t> </a:t>
            </a:r>
            <a:r>
              <a:rPr lang="en-US" dirty="0">
                <a:latin typeface="Arial Rounded MT Bold" panose="020F0704030504030204" pitchFamily="34" charset="0"/>
              </a:rPr>
              <a:t>(CE provided by VA)</a:t>
            </a:r>
          </a:p>
          <a:p>
            <a:pPr marL="342900" marR="635" indent="-342900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9:10am-10:10am: </a:t>
            </a:r>
            <a:r>
              <a:rPr lang="en-US" dirty="0">
                <a:latin typeface="Arial Rounded MT Bold" panose="020F0704030504030204" pitchFamily="34" charset="0"/>
              </a:rPr>
              <a:t>Fad Diets: What is all the Hoopla? - Dr. Michelle Pearlman (CE provided by VA)</a:t>
            </a:r>
          </a:p>
          <a:p>
            <a:pPr marL="342900" marR="635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anose="020B0A04020102020204" pitchFamily="34" charset="0"/>
                <a:ea typeface="Arial Black" panose="020B0A04020102020204" pitchFamily="34" charset="0"/>
                <a:cs typeface="Arial Black" panose="020B0A04020102020204" pitchFamily="34" charset="0"/>
              </a:rPr>
              <a:t>10:20am-11:20am: </a:t>
            </a:r>
            <a:r>
              <a:rPr lang="en-US" dirty="0">
                <a:latin typeface="Arial Rounded MT Bold" panose="020F0704030504030204" pitchFamily="34" charset="0"/>
              </a:rPr>
              <a:t>Successful Management of Home Tube Feeding-Theresa </a:t>
            </a:r>
            <a:r>
              <a:rPr lang="en-US" dirty="0" err="1">
                <a:latin typeface="Arial Rounded MT Bold" panose="020F0704030504030204" pitchFamily="34" charset="0"/>
              </a:rPr>
              <a:t>McVeigh,RD</a:t>
            </a:r>
            <a:r>
              <a:rPr lang="en-US" dirty="0">
                <a:latin typeface="Arial Rounded MT Bold" panose="020F0704030504030204" pitchFamily="34" charset="0"/>
              </a:rPr>
              <a:t> ,LD</a:t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>                               </a:t>
            </a:r>
            <a:r>
              <a:rPr lang="en-US" dirty="0">
                <a:latin typeface="Arial Rounded MT Bold" panose="020F0704030504030204" pitchFamily="34" charset="0"/>
              </a:rPr>
              <a:t>(CE provided by speaker)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NO REGISTRATION FEES FOR CONFERENCE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i="1" dirty="0">
                <a:solidFill>
                  <a:srgbClr val="002060"/>
                </a:solidFill>
                <a:latin typeface="Arial Black" panose="020B0A04020102020204" pitchFamily="34" charset="0"/>
              </a:rPr>
              <a:t>$10 DONATION TO ASSIST WITH BREAKFAST APPRECIATED.</a:t>
            </a:r>
            <a:br>
              <a:rPr lang="en-US"/>
            </a:br>
            <a:r>
              <a:rPr lang="en-US" b="1"/>
              <a:t>Only </a:t>
            </a:r>
            <a:r>
              <a:rPr lang="en-US" b="1" dirty="0"/>
              <a:t>credit/debit card, check will be accepted 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b="1" i="1" dirty="0">
                <a:solidFill>
                  <a:srgbClr val="002060"/>
                </a:solidFill>
                <a:latin typeface="Arial Rounded MT Bold" panose="020F0704030504030204" pitchFamily="34" charset="0"/>
                <a:ea typeface="Calibri" panose="020F0502020204030204" pitchFamily="34" charset="0"/>
              </a:rPr>
              <a:t>						Register for the event online at:</a:t>
            </a:r>
            <a:r>
              <a:rPr lang="en-US" b="1" i="1" dirty="0">
                <a:solidFill>
                  <a:srgbClr val="F4B183"/>
                </a:solidFill>
                <a:latin typeface="Arial Rounded MT Bold" panose="020F0704030504030204" pitchFamily="34" charset="0"/>
                <a:ea typeface="Calibri" panose="020F0502020204030204" pitchFamily="34" charset="0"/>
              </a:rPr>
              <a:t>  </a:t>
            </a:r>
            <a:r>
              <a:rPr lang="en-US" b="1" i="1" dirty="0">
                <a:solidFill>
                  <a:srgbClr val="F4B18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000" b="1" i="1" u="sng" dirty="0">
                <a:solidFill>
                  <a:srgbClr val="FFC000"/>
                </a:solidFill>
                <a:highlight>
                  <a:srgbClr val="800080"/>
                </a:highlight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www.ntsgna.org</a:t>
            </a:r>
            <a:endParaRPr lang="en-US" sz="2000" dirty="0">
              <a:highlight>
                <a:srgbClr val="80008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b="1" i="1" dirty="0">
                <a:solidFill>
                  <a:srgbClr val="00206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						Also register at </a:t>
            </a:r>
            <a:r>
              <a:rPr lang="en-US" b="1" i="1" dirty="0">
                <a:solidFill>
                  <a:schemeClr val="bg2">
                    <a:lumMod val="20000"/>
                    <a:lumOff val="80000"/>
                  </a:schemeClr>
                </a:solidFill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TMS registration page</a:t>
            </a:r>
            <a:r>
              <a:rPr lang="en-US" b="1" i="1" dirty="0">
                <a:solidFill>
                  <a:srgbClr val="FFC000"/>
                </a:solidFill>
                <a:highlight>
                  <a:srgbClr val="FF00FF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to get CE </a:t>
            </a:r>
            <a:endParaRPr lang="en-US" sz="1600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n-US" b="1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			Very Important:</a:t>
            </a:r>
            <a:r>
              <a:rPr lang="en-US" b="1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  <a:highlight>
                  <a:srgbClr val="0000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 onsite registration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 CE cannot be given unless registered earlier through TMS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05000"/>
              </a:lnSpc>
              <a:spcAft>
                <a:spcPts val="795"/>
              </a:spcAft>
            </a:pPr>
            <a:r>
              <a:rPr lang="en-US" b="1" dirty="0">
                <a:solidFill>
                  <a:srgbClr val="FFFF00"/>
                </a:solidFill>
                <a:highlight>
                  <a:srgbClr val="800000"/>
                </a:highlight>
                <a:latin typeface="Times New Roman" panose="02020603050405020304" pitchFamily="18" charset="0"/>
                <a:ea typeface="Comic Sans MS" panose="030F0702030302020204" pitchFamily="66" charset="0"/>
              </a:rPr>
              <a:t>Last date to register: 6/5/2018, Tuesday</a:t>
            </a:r>
            <a:endParaRPr lang="en-US" b="1" dirty="0"/>
          </a:p>
          <a:p>
            <a:pPr algn="ctr"/>
            <a:endParaRPr lang="en-US" b="1" dirty="0"/>
          </a:p>
          <a:p>
            <a:endParaRPr lang="en-US" b="1" dirty="0"/>
          </a:p>
          <a:p>
            <a:endParaRPr lang="en-US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528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164</TotalTime>
  <Words>68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Arial Black</vt:lpstr>
      <vt:lpstr>Arial Rounded MT Bold</vt:lpstr>
      <vt:lpstr>Bodoni MT Black</vt:lpstr>
      <vt:lpstr>Calibri</vt:lpstr>
      <vt:lpstr>Cantata One</vt:lpstr>
      <vt:lpstr>Century Gothic</vt:lpstr>
      <vt:lpstr>Comic Sans MS</vt:lpstr>
      <vt:lpstr>Rokkitt</vt:lpstr>
      <vt:lpstr>Times New Roman</vt:lpstr>
      <vt:lpstr>Wingdings</vt:lpstr>
      <vt:lpstr>Wingdings 3</vt:lpstr>
      <vt:lpstr>Ion Boardroom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</dc:creator>
  <cp:lastModifiedBy>Hunter, Donna</cp:lastModifiedBy>
  <cp:revision>13</cp:revision>
  <dcterms:created xsi:type="dcterms:W3CDTF">2018-05-03T23:46:36Z</dcterms:created>
  <dcterms:modified xsi:type="dcterms:W3CDTF">2018-05-25T20:26:15Z</dcterms:modified>
</cp:coreProperties>
</file>