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3"/>
  </p:notesMasterIdLst>
  <p:sldIdLst>
    <p:sldId id="257" r:id="rId4"/>
    <p:sldId id="258" r:id="rId5"/>
    <p:sldId id="410" r:id="rId6"/>
    <p:sldId id="263" r:id="rId7"/>
    <p:sldId id="264" r:id="rId8"/>
    <p:sldId id="404" r:id="rId9"/>
    <p:sldId id="405" r:id="rId10"/>
    <p:sldId id="268" r:id="rId11"/>
    <p:sldId id="406" r:id="rId12"/>
    <p:sldId id="270" r:id="rId13"/>
    <p:sldId id="271" r:id="rId14"/>
    <p:sldId id="273" r:id="rId15"/>
    <p:sldId id="407" r:id="rId16"/>
    <p:sldId id="408" r:id="rId17"/>
    <p:sldId id="277" r:id="rId18"/>
    <p:sldId id="411" r:id="rId19"/>
    <p:sldId id="413" r:id="rId20"/>
    <p:sldId id="412" r:id="rId21"/>
    <p:sldId id="414" r:id="rId22"/>
    <p:sldId id="281" r:id="rId23"/>
    <p:sldId id="287" r:id="rId24"/>
    <p:sldId id="415" r:id="rId25"/>
    <p:sldId id="416" r:id="rId26"/>
    <p:sldId id="293" r:id="rId27"/>
    <p:sldId id="295" r:id="rId28"/>
    <p:sldId id="296" r:id="rId29"/>
    <p:sldId id="417" r:id="rId30"/>
    <p:sldId id="418" r:id="rId31"/>
    <p:sldId id="419" r:id="rId32"/>
    <p:sldId id="420" r:id="rId33"/>
    <p:sldId id="302" r:id="rId34"/>
    <p:sldId id="304" r:id="rId35"/>
    <p:sldId id="305" r:id="rId36"/>
    <p:sldId id="306" r:id="rId37"/>
    <p:sldId id="323" r:id="rId38"/>
    <p:sldId id="324" r:id="rId39"/>
    <p:sldId id="326" r:id="rId40"/>
    <p:sldId id="325" r:id="rId41"/>
    <p:sldId id="330" r:id="rId42"/>
    <p:sldId id="422" r:id="rId43"/>
    <p:sldId id="427" r:id="rId44"/>
    <p:sldId id="430" r:id="rId45"/>
    <p:sldId id="431" r:id="rId46"/>
    <p:sldId id="432" r:id="rId47"/>
    <p:sldId id="433" r:id="rId48"/>
    <p:sldId id="434" r:id="rId49"/>
    <p:sldId id="435" r:id="rId50"/>
    <p:sldId id="436" r:id="rId51"/>
    <p:sldId id="444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88158" autoAdjust="0"/>
  </p:normalViewPr>
  <p:slideViewPr>
    <p:cSldViewPr snapToGrid="0" snapToObjects="1">
      <p:cViewPr varScale="1">
        <p:scale>
          <a:sx n="79" d="100"/>
          <a:sy n="79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787862974631298E-2"/>
          <c:y val="0.110012449648375"/>
          <c:w val="0.87343097789477797"/>
          <c:h val="0.87206939010005102"/>
        </c:manualLayout>
      </c:layout>
      <c:pie3D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explosion val="18"/>
          <c:dPt>
            <c:idx val="1"/>
            <c:bubble3D val="0"/>
            <c:spPr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7B2-433D-8BF0-36D06BCF82B2}"/>
              </c:ext>
            </c:extLst>
          </c:dPt>
          <c:cat>
            <c:strRef>
              <c:f>Sheet1!$A$1:$A$5</c:f>
              <c:strCache>
                <c:ptCount val="5"/>
                <c:pt idx="0">
                  <c:v>sporadic</c:v>
                </c:pt>
                <c:pt idx="1">
                  <c:v>familial</c:v>
                </c:pt>
                <c:pt idx="2">
                  <c:v>HNPCC</c:v>
                </c:pt>
                <c:pt idx="3">
                  <c:v>FAP</c:v>
                </c:pt>
                <c:pt idx="4">
                  <c:v>MAP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80</c:v>
                </c:pt>
                <c:pt idx="1">
                  <c:v>15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B2-433D-8BF0-36D06BCF8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 w="28575" cmpd="sng">
              <a:solidFill>
                <a:schemeClr val="tx1"/>
              </a:solidFill>
            </a:ln>
          </c:spPr>
          <c:invertIfNegative val="0"/>
          <c:cat>
            <c:strRef>
              <c:f>Sheet2!$A$1:$A$5</c:f>
              <c:strCache>
                <c:ptCount val="5"/>
                <c:pt idx="0">
                  <c:v>Gen Pop</c:v>
                </c:pt>
                <c:pt idx="1">
                  <c:v>FDR &gt;59</c:v>
                </c:pt>
                <c:pt idx="2">
                  <c:v>FDR[45-59]</c:v>
                </c:pt>
                <c:pt idx="3">
                  <c:v>FDR&lt;45</c:v>
                </c:pt>
                <c:pt idx="4">
                  <c:v>2 FDR</c:v>
                </c:pt>
              </c:strCache>
            </c:strRef>
          </c:cat>
          <c:val>
            <c:numRef>
              <c:f>Sheet2!$B$1:$B$5</c:f>
              <c:numCache>
                <c:formatCode>General</c:formatCode>
                <c:ptCount val="5"/>
                <c:pt idx="0">
                  <c:v>5</c:v>
                </c:pt>
                <c:pt idx="1">
                  <c:v>12</c:v>
                </c:pt>
                <c:pt idx="2">
                  <c:v>18</c:v>
                </c:pt>
                <c:pt idx="3">
                  <c:v>23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6A-4934-BF07-1819DE289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0498904"/>
        <c:axId val="-2140622552"/>
      </c:barChart>
      <c:catAx>
        <c:axId val="-2140498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"/>
                <a:cs typeface="Arial"/>
              </a:defRPr>
            </a:pPr>
            <a:endParaRPr lang="en-US"/>
          </a:p>
        </c:txPr>
        <c:crossAx val="-2140622552"/>
        <c:crosses val="autoZero"/>
        <c:auto val="1"/>
        <c:lblAlgn val="ctr"/>
        <c:lblOffset val="100"/>
        <c:noMultiLvlLbl val="0"/>
      </c:catAx>
      <c:valAx>
        <c:axId val="-2140622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>
                <a:latin typeface="Arial"/>
                <a:cs typeface="Arial"/>
              </a:defRPr>
            </a:pPr>
            <a:endParaRPr lang="en-US"/>
          </a:p>
        </c:txPr>
        <c:crossAx val="-2140498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CFF15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Sheet1!$A$1:$A$8</c:f>
              <c:strCache>
                <c:ptCount val="8"/>
                <c:pt idx="0">
                  <c:v>&lt;20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80-89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2</c:v>
                </c:pt>
                <c:pt idx="1">
                  <c:v>11</c:v>
                </c:pt>
                <c:pt idx="2">
                  <c:v>36</c:v>
                </c:pt>
                <c:pt idx="3">
                  <c:v>31</c:v>
                </c:pt>
                <c:pt idx="4">
                  <c:v>13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00-47F5-AA0C-19EAE2F3A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895128"/>
        <c:axId val="2132906008"/>
      </c:barChart>
      <c:catAx>
        <c:axId val="2132895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/>
                <a:cs typeface="Arial"/>
              </a:defRPr>
            </a:pPr>
            <a:endParaRPr lang="en-US"/>
          </a:p>
        </c:txPr>
        <c:crossAx val="2132906008"/>
        <c:crosses val="autoZero"/>
        <c:auto val="1"/>
        <c:lblAlgn val="ctr"/>
        <c:lblOffset val="100"/>
        <c:noMultiLvlLbl val="0"/>
      </c:catAx>
      <c:valAx>
        <c:axId val="2132906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Arial"/>
                <a:cs typeface="Arial"/>
              </a:defRPr>
            </a:pPr>
            <a:endParaRPr lang="en-US"/>
          </a:p>
        </c:txPr>
        <c:crossAx val="2132895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1935B-CF21-754A-BD67-1167731E0A92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D3C236-9E74-E84B-88BA-87B181258E87}">
      <dgm:prSet phldrT="[Text]"/>
      <dgm:spPr/>
      <dgm:t>
        <a:bodyPr/>
        <a:lstStyle/>
        <a:p>
          <a:r>
            <a:rPr lang="en-US" b="1" dirty="0"/>
            <a:t>Normal</a:t>
          </a:r>
        </a:p>
      </dgm:t>
    </dgm:pt>
    <dgm:pt modelId="{F0A84FD6-2721-694C-A973-6E8A6044A232}" type="parTrans" cxnId="{CD1D35FE-5A3C-D645-8728-514C42C24191}">
      <dgm:prSet/>
      <dgm:spPr/>
      <dgm:t>
        <a:bodyPr/>
        <a:lstStyle/>
        <a:p>
          <a:endParaRPr lang="en-US"/>
        </a:p>
      </dgm:t>
    </dgm:pt>
    <dgm:pt modelId="{404401A9-0BB0-E847-B804-F79A75C44559}" type="sibTrans" cxnId="{CD1D35FE-5A3C-D645-8728-514C42C24191}">
      <dgm:prSet/>
      <dgm:spPr/>
      <dgm:t>
        <a:bodyPr/>
        <a:lstStyle/>
        <a:p>
          <a:endParaRPr lang="en-US"/>
        </a:p>
      </dgm:t>
    </dgm:pt>
    <dgm:pt modelId="{231F8138-3F06-FF4D-BBC9-07C9B723E845}">
      <dgm:prSet phldrT="[Text]"/>
      <dgm:spPr/>
      <dgm:t>
        <a:bodyPr/>
        <a:lstStyle/>
        <a:p>
          <a:r>
            <a:rPr lang="en-US" b="1" dirty="0"/>
            <a:t>Aberrant crypt foci</a:t>
          </a:r>
        </a:p>
      </dgm:t>
    </dgm:pt>
    <dgm:pt modelId="{1AFED23C-7FB1-C849-B56E-E0F1CB40DF66}" type="parTrans" cxnId="{48E23232-EDBD-3F45-8055-CAB2E297BE43}">
      <dgm:prSet/>
      <dgm:spPr/>
      <dgm:t>
        <a:bodyPr/>
        <a:lstStyle/>
        <a:p>
          <a:endParaRPr lang="en-US"/>
        </a:p>
      </dgm:t>
    </dgm:pt>
    <dgm:pt modelId="{40ACA3E0-0B3A-C44D-8D09-428C71835781}" type="sibTrans" cxnId="{48E23232-EDBD-3F45-8055-CAB2E297BE43}">
      <dgm:prSet/>
      <dgm:spPr/>
      <dgm:t>
        <a:bodyPr/>
        <a:lstStyle/>
        <a:p>
          <a:endParaRPr lang="en-US"/>
        </a:p>
      </dgm:t>
    </dgm:pt>
    <dgm:pt modelId="{111E5B5E-E2F0-0241-9C75-D3A1C555C074}">
      <dgm:prSet phldrT="[Text]"/>
      <dgm:spPr/>
      <dgm:t>
        <a:bodyPr/>
        <a:lstStyle/>
        <a:p>
          <a:r>
            <a:rPr lang="en-US" b="1" dirty="0"/>
            <a:t>Small Adenoma</a:t>
          </a:r>
        </a:p>
      </dgm:t>
    </dgm:pt>
    <dgm:pt modelId="{B85ED73F-BFA8-814D-9D98-14F976B0893E}" type="parTrans" cxnId="{97C05909-B3DD-E343-BA41-8886C15F5D64}">
      <dgm:prSet/>
      <dgm:spPr/>
      <dgm:t>
        <a:bodyPr/>
        <a:lstStyle/>
        <a:p>
          <a:endParaRPr lang="en-US"/>
        </a:p>
      </dgm:t>
    </dgm:pt>
    <dgm:pt modelId="{0235D8A9-ADFD-C44A-A257-C4834FC33DE9}" type="sibTrans" cxnId="{97C05909-B3DD-E343-BA41-8886C15F5D64}">
      <dgm:prSet/>
      <dgm:spPr/>
      <dgm:t>
        <a:bodyPr/>
        <a:lstStyle/>
        <a:p>
          <a:endParaRPr lang="en-US"/>
        </a:p>
      </dgm:t>
    </dgm:pt>
    <dgm:pt modelId="{3F12E5A2-32AE-3740-A774-638CD238E682}" type="pres">
      <dgm:prSet presAssocID="{BCB1935B-CF21-754A-BD67-1167731E0A92}" presName="rootnode" presStyleCnt="0">
        <dgm:presLayoutVars>
          <dgm:chMax/>
          <dgm:chPref/>
          <dgm:dir/>
          <dgm:animLvl val="lvl"/>
        </dgm:presLayoutVars>
      </dgm:prSet>
      <dgm:spPr/>
    </dgm:pt>
    <dgm:pt modelId="{1509C14B-6D6F-B140-917C-B86A270F913D}" type="pres">
      <dgm:prSet presAssocID="{83D3C236-9E74-E84B-88BA-87B181258E87}" presName="composite" presStyleCnt="0"/>
      <dgm:spPr/>
    </dgm:pt>
    <dgm:pt modelId="{574A4814-E26B-534C-A0E5-63BBD6D8A403}" type="pres">
      <dgm:prSet presAssocID="{83D3C236-9E74-E84B-88BA-87B181258E87}" presName="LShape" presStyleLbl="alignNode1" presStyleIdx="0" presStyleCnt="5"/>
      <dgm:spPr>
        <a:solidFill>
          <a:schemeClr val="bg2">
            <a:lumMod val="50000"/>
          </a:schemeClr>
        </a:solidFill>
        <a:ln>
          <a:solidFill>
            <a:srgbClr val="0000FF"/>
          </a:solidFill>
        </a:ln>
      </dgm:spPr>
    </dgm:pt>
    <dgm:pt modelId="{58184929-6ED2-E84F-A7FC-9D3EA5E8F874}" type="pres">
      <dgm:prSet presAssocID="{83D3C236-9E74-E84B-88BA-87B181258E87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14A4360-5D1F-CF43-8F65-0321F0EE5DF4}" type="pres">
      <dgm:prSet presAssocID="{83D3C236-9E74-E84B-88BA-87B181258E87}" presName="Triangle" presStyleLbl="alignNode1" presStyleIdx="1" presStyleCnt="5"/>
      <dgm:spPr/>
    </dgm:pt>
    <dgm:pt modelId="{42FDE248-ED11-1944-8448-26346DF1673C}" type="pres">
      <dgm:prSet presAssocID="{404401A9-0BB0-E847-B804-F79A75C44559}" presName="sibTrans" presStyleCnt="0"/>
      <dgm:spPr/>
    </dgm:pt>
    <dgm:pt modelId="{64EB049A-CC82-E143-B06D-169C04882C89}" type="pres">
      <dgm:prSet presAssocID="{404401A9-0BB0-E847-B804-F79A75C44559}" presName="space" presStyleCnt="0"/>
      <dgm:spPr/>
    </dgm:pt>
    <dgm:pt modelId="{9CAC4B4C-D28B-DC48-A994-AEE61448099B}" type="pres">
      <dgm:prSet presAssocID="{231F8138-3F06-FF4D-BBC9-07C9B723E845}" presName="composite" presStyleCnt="0"/>
      <dgm:spPr/>
    </dgm:pt>
    <dgm:pt modelId="{1C383031-F225-6F40-916C-1F8F30963C9F}" type="pres">
      <dgm:prSet presAssocID="{231F8138-3F06-FF4D-BBC9-07C9B723E845}" presName="LShape" presStyleLbl="alignNode1" presStyleIdx="2" presStyleCnt="5"/>
      <dgm:spPr>
        <a:solidFill>
          <a:srgbClr val="948A54"/>
        </a:solidFill>
        <a:ln>
          <a:solidFill>
            <a:srgbClr val="0000FF"/>
          </a:solidFill>
        </a:ln>
      </dgm:spPr>
    </dgm:pt>
    <dgm:pt modelId="{2F918B1A-F631-FF4C-80B0-87B2CCCE81FF}" type="pres">
      <dgm:prSet presAssocID="{231F8138-3F06-FF4D-BBC9-07C9B723E845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6842B38-752D-714E-89C8-17FA47A5DDEE}" type="pres">
      <dgm:prSet presAssocID="{231F8138-3F06-FF4D-BBC9-07C9B723E845}" presName="Triangle" presStyleLbl="alignNode1" presStyleIdx="3" presStyleCnt="5"/>
      <dgm:spPr/>
    </dgm:pt>
    <dgm:pt modelId="{C3F702DA-21B2-0D4E-BE39-B1E78B29CD73}" type="pres">
      <dgm:prSet presAssocID="{40ACA3E0-0B3A-C44D-8D09-428C71835781}" presName="sibTrans" presStyleCnt="0"/>
      <dgm:spPr/>
    </dgm:pt>
    <dgm:pt modelId="{5D4B85C6-8C86-CB41-AE7C-D1F614BA453C}" type="pres">
      <dgm:prSet presAssocID="{40ACA3E0-0B3A-C44D-8D09-428C71835781}" presName="space" presStyleCnt="0"/>
      <dgm:spPr/>
    </dgm:pt>
    <dgm:pt modelId="{E22C249E-1572-3A48-829D-3C43DA99DF93}" type="pres">
      <dgm:prSet presAssocID="{111E5B5E-E2F0-0241-9C75-D3A1C555C074}" presName="composite" presStyleCnt="0"/>
      <dgm:spPr/>
    </dgm:pt>
    <dgm:pt modelId="{83418DFF-D2E8-B541-B3BF-0E0A58168669}" type="pres">
      <dgm:prSet presAssocID="{111E5B5E-E2F0-0241-9C75-D3A1C555C074}" presName="LShape" presStyleLbl="alignNode1" presStyleIdx="4" presStyleCnt="5"/>
      <dgm:spPr>
        <a:solidFill>
          <a:srgbClr val="948A54"/>
        </a:solidFill>
        <a:ln>
          <a:solidFill>
            <a:srgbClr val="0000FF"/>
          </a:solidFill>
        </a:ln>
      </dgm:spPr>
    </dgm:pt>
    <dgm:pt modelId="{A82DF7E1-DF17-5F41-8B4E-25C47EE971EF}" type="pres">
      <dgm:prSet presAssocID="{111E5B5E-E2F0-0241-9C75-D3A1C555C07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7C05909-B3DD-E343-BA41-8886C15F5D64}" srcId="{BCB1935B-CF21-754A-BD67-1167731E0A92}" destId="{111E5B5E-E2F0-0241-9C75-D3A1C555C074}" srcOrd="2" destOrd="0" parTransId="{B85ED73F-BFA8-814D-9D98-14F976B0893E}" sibTransId="{0235D8A9-ADFD-C44A-A257-C4834FC33DE9}"/>
    <dgm:cxn modelId="{48E23232-EDBD-3F45-8055-CAB2E297BE43}" srcId="{BCB1935B-CF21-754A-BD67-1167731E0A92}" destId="{231F8138-3F06-FF4D-BBC9-07C9B723E845}" srcOrd="1" destOrd="0" parTransId="{1AFED23C-7FB1-C849-B56E-E0F1CB40DF66}" sibTransId="{40ACA3E0-0B3A-C44D-8D09-428C71835781}"/>
    <dgm:cxn modelId="{F67F219A-9876-DF4F-BD4F-0820178E2290}" type="presOf" srcId="{83D3C236-9E74-E84B-88BA-87B181258E87}" destId="{58184929-6ED2-E84F-A7FC-9D3EA5E8F874}" srcOrd="0" destOrd="0" presId="urn:microsoft.com/office/officeart/2009/3/layout/StepUpProcess"/>
    <dgm:cxn modelId="{B301CBA3-373A-2642-B282-5F19518D6D89}" type="presOf" srcId="{BCB1935B-CF21-754A-BD67-1167731E0A92}" destId="{3F12E5A2-32AE-3740-A774-638CD238E682}" srcOrd="0" destOrd="0" presId="urn:microsoft.com/office/officeart/2009/3/layout/StepUpProcess"/>
    <dgm:cxn modelId="{FDEED0AD-86A4-4A43-BA12-B6C4578B1DBB}" type="presOf" srcId="{111E5B5E-E2F0-0241-9C75-D3A1C555C074}" destId="{A82DF7E1-DF17-5F41-8B4E-25C47EE971EF}" srcOrd="0" destOrd="0" presId="urn:microsoft.com/office/officeart/2009/3/layout/StepUpProcess"/>
    <dgm:cxn modelId="{B826C8D4-006D-074D-B111-2ED780D5A4BC}" type="presOf" srcId="{231F8138-3F06-FF4D-BBC9-07C9B723E845}" destId="{2F918B1A-F631-FF4C-80B0-87B2CCCE81FF}" srcOrd="0" destOrd="0" presId="urn:microsoft.com/office/officeart/2009/3/layout/StepUpProcess"/>
    <dgm:cxn modelId="{CD1D35FE-5A3C-D645-8728-514C42C24191}" srcId="{BCB1935B-CF21-754A-BD67-1167731E0A92}" destId="{83D3C236-9E74-E84B-88BA-87B181258E87}" srcOrd="0" destOrd="0" parTransId="{F0A84FD6-2721-694C-A973-6E8A6044A232}" sibTransId="{404401A9-0BB0-E847-B804-F79A75C44559}"/>
    <dgm:cxn modelId="{70C9CC3C-D275-4043-8024-EF8B57B5D28F}" type="presParOf" srcId="{3F12E5A2-32AE-3740-A774-638CD238E682}" destId="{1509C14B-6D6F-B140-917C-B86A270F913D}" srcOrd="0" destOrd="0" presId="urn:microsoft.com/office/officeart/2009/3/layout/StepUpProcess"/>
    <dgm:cxn modelId="{B6AE795B-433A-3E45-9862-86D3383446A8}" type="presParOf" srcId="{1509C14B-6D6F-B140-917C-B86A270F913D}" destId="{574A4814-E26B-534C-A0E5-63BBD6D8A403}" srcOrd="0" destOrd="0" presId="urn:microsoft.com/office/officeart/2009/3/layout/StepUpProcess"/>
    <dgm:cxn modelId="{349422C6-C416-124D-8F0E-DF22A5A2DD50}" type="presParOf" srcId="{1509C14B-6D6F-B140-917C-B86A270F913D}" destId="{58184929-6ED2-E84F-A7FC-9D3EA5E8F874}" srcOrd="1" destOrd="0" presId="urn:microsoft.com/office/officeart/2009/3/layout/StepUpProcess"/>
    <dgm:cxn modelId="{76421495-490D-6942-8933-6469D79CAC45}" type="presParOf" srcId="{1509C14B-6D6F-B140-917C-B86A270F913D}" destId="{B14A4360-5D1F-CF43-8F65-0321F0EE5DF4}" srcOrd="2" destOrd="0" presId="urn:microsoft.com/office/officeart/2009/3/layout/StepUpProcess"/>
    <dgm:cxn modelId="{BBFB5D7F-2A04-F640-8120-4444003812F9}" type="presParOf" srcId="{3F12E5A2-32AE-3740-A774-638CD238E682}" destId="{42FDE248-ED11-1944-8448-26346DF1673C}" srcOrd="1" destOrd="0" presId="urn:microsoft.com/office/officeart/2009/3/layout/StepUpProcess"/>
    <dgm:cxn modelId="{1AD264B2-6330-0140-8FE2-963598A21CBC}" type="presParOf" srcId="{42FDE248-ED11-1944-8448-26346DF1673C}" destId="{64EB049A-CC82-E143-B06D-169C04882C89}" srcOrd="0" destOrd="0" presId="urn:microsoft.com/office/officeart/2009/3/layout/StepUpProcess"/>
    <dgm:cxn modelId="{DFAF43BC-F88A-4C41-AC85-CD29B450BB4D}" type="presParOf" srcId="{3F12E5A2-32AE-3740-A774-638CD238E682}" destId="{9CAC4B4C-D28B-DC48-A994-AEE61448099B}" srcOrd="2" destOrd="0" presId="urn:microsoft.com/office/officeart/2009/3/layout/StepUpProcess"/>
    <dgm:cxn modelId="{14AD060D-C110-3A4A-952D-006939941514}" type="presParOf" srcId="{9CAC4B4C-D28B-DC48-A994-AEE61448099B}" destId="{1C383031-F225-6F40-916C-1F8F30963C9F}" srcOrd="0" destOrd="0" presId="urn:microsoft.com/office/officeart/2009/3/layout/StepUpProcess"/>
    <dgm:cxn modelId="{B0722468-310D-784F-8E0F-1F08D2DC3A5F}" type="presParOf" srcId="{9CAC4B4C-D28B-DC48-A994-AEE61448099B}" destId="{2F918B1A-F631-FF4C-80B0-87B2CCCE81FF}" srcOrd="1" destOrd="0" presId="urn:microsoft.com/office/officeart/2009/3/layout/StepUpProcess"/>
    <dgm:cxn modelId="{CA496E0D-D03B-6D47-8F18-DB41DB74994B}" type="presParOf" srcId="{9CAC4B4C-D28B-DC48-A994-AEE61448099B}" destId="{D6842B38-752D-714E-89C8-17FA47A5DDEE}" srcOrd="2" destOrd="0" presId="urn:microsoft.com/office/officeart/2009/3/layout/StepUpProcess"/>
    <dgm:cxn modelId="{7F2E60C1-2BDA-0742-A604-F4768F1F97F1}" type="presParOf" srcId="{3F12E5A2-32AE-3740-A774-638CD238E682}" destId="{C3F702DA-21B2-0D4E-BE39-B1E78B29CD73}" srcOrd="3" destOrd="0" presId="urn:microsoft.com/office/officeart/2009/3/layout/StepUpProcess"/>
    <dgm:cxn modelId="{72C1078F-1C33-E74C-B702-FDBB1F38AC6A}" type="presParOf" srcId="{C3F702DA-21B2-0D4E-BE39-B1E78B29CD73}" destId="{5D4B85C6-8C86-CB41-AE7C-D1F614BA453C}" srcOrd="0" destOrd="0" presId="urn:microsoft.com/office/officeart/2009/3/layout/StepUpProcess"/>
    <dgm:cxn modelId="{4B8D4850-6924-D649-9CE4-D8144920C1C3}" type="presParOf" srcId="{3F12E5A2-32AE-3740-A774-638CD238E682}" destId="{E22C249E-1572-3A48-829D-3C43DA99DF93}" srcOrd="4" destOrd="0" presId="urn:microsoft.com/office/officeart/2009/3/layout/StepUpProcess"/>
    <dgm:cxn modelId="{3A654FA0-6990-AE43-80CB-46CD9D289293}" type="presParOf" srcId="{E22C249E-1572-3A48-829D-3C43DA99DF93}" destId="{83418DFF-D2E8-B541-B3BF-0E0A58168669}" srcOrd="0" destOrd="0" presId="urn:microsoft.com/office/officeart/2009/3/layout/StepUpProcess"/>
    <dgm:cxn modelId="{8B4927C6-5010-1A4C-8E44-16A7AF824B67}" type="presParOf" srcId="{E22C249E-1572-3A48-829D-3C43DA99DF93}" destId="{A82DF7E1-DF17-5F41-8B4E-25C47EE971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B1935B-CF21-754A-BD67-1167731E0A92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D3C236-9E74-E84B-88BA-87B181258E87}">
      <dgm:prSet phldrT="[Text]"/>
      <dgm:spPr/>
      <dgm:t>
        <a:bodyPr/>
        <a:lstStyle/>
        <a:p>
          <a:r>
            <a:rPr lang="en-US" b="1" dirty="0"/>
            <a:t>Colon Carcinoma</a:t>
          </a:r>
        </a:p>
      </dgm:t>
    </dgm:pt>
    <dgm:pt modelId="{F0A84FD6-2721-694C-A973-6E8A6044A232}" type="parTrans" cxnId="{CD1D35FE-5A3C-D645-8728-514C42C24191}">
      <dgm:prSet/>
      <dgm:spPr/>
      <dgm:t>
        <a:bodyPr/>
        <a:lstStyle/>
        <a:p>
          <a:endParaRPr lang="en-US"/>
        </a:p>
      </dgm:t>
    </dgm:pt>
    <dgm:pt modelId="{404401A9-0BB0-E847-B804-F79A75C44559}" type="sibTrans" cxnId="{CD1D35FE-5A3C-D645-8728-514C42C24191}">
      <dgm:prSet/>
      <dgm:spPr/>
      <dgm:t>
        <a:bodyPr/>
        <a:lstStyle/>
        <a:p>
          <a:endParaRPr lang="en-US"/>
        </a:p>
      </dgm:t>
    </dgm:pt>
    <dgm:pt modelId="{111E5B5E-E2F0-0241-9C75-D3A1C555C074}">
      <dgm:prSet phldrT="[Text]"/>
      <dgm:spPr/>
      <dgm:t>
        <a:bodyPr/>
        <a:lstStyle/>
        <a:p>
          <a:r>
            <a:rPr lang="en-US" b="1" dirty="0"/>
            <a:t>Large Adenoma</a:t>
          </a:r>
        </a:p>
      </dgm:t>
    </dgm:pt>
    <dgm:pt modelId="{B85ED73F-BFA8-814D-9D98-14F976B0893E}" type="parTrans" cxnId="{97C05909-B3DD-E343-BA41-8886C15F5D64}">
      <dgm:prSet/>
      <dgm:spPr/>
      <dgm:t>
        <a:bodyPr/>
        <a:lstStyle/>
        <a:p>
          <a:endParaRPr lang="en-US"/>
        </a:p>
      </dgm:t>
    </dgm:pt>
    <dgm:pt modelId="{0235D8A9-ADFD-C44A-A257-C4834FC33DE9}" type="sibTrans" cxnId="{97C05909-B3DD-E343-BA41-8886C15F5D64}">
      <dgm:prSet/>
      <dgm:spPr/>
      <dgm:t>
        <a:bodyPr/>
        <a:lstStyle/>
        <a:p>
          <a:endParaRPr lang="en-US"/>
        </a:p>
      </dgm:t>
    </dgm:pt>
    <dgm:pt modelId="{3F12E5A2-32AE-3740-A774-638CD238E682}" type="pres">
      <dgm:prSet presAssocID="{BCB1935B-CF21-754A-BD67-1167731E0A92}" presName="rootnode" presStyleCnt="0">
        <dgm:presLayoutVars>
          <dgm:chMax/>
          <dgm:chPref/>
          <dgm:dir/>
          <dgm:animLvl val="lvl"/>
        </dgm:presLayoutVars>
      </dgm:prSet>
      <dgm:spPr/>
    </dgm:pt>
    <dgm:pt modelId="{E22C249E-1572-3A48-829D-3C43DA99DF93}" type="pres">
      <dgm:prSet presAssocID="{111E5B5E-E2F0-0241-9C75-D3A1C555C074}" presName="composite" presStyleCnt="0"/>
      <dgm:spPr/>
    </dgm:pt>
    <dgm:pt modelId="{83418DFF-D2E8-B541-B3BF-0E0A58168669}" type="pres">
      <dgm:prSet presAssocID="{111E5B5E-E2F0-0241-9C75-D3A1C555C074}" presName="LShape" presStyleLbl="alignNode1" presStyleIdx="0" presStyleCnt="3"/>
      <dgm:spPr>
        <a:solidFill>
          <a:srgbClr val="948A54"/>
        </a:solidFill>
        <a:ln>
          <a:solidFill>
            <a:srgbClr val="0000FF"/>
          </a:solidFill>
        </a:ln>
      </dgm:spPr>
    </dgm:pt>
    <dgm:pt modelId="{A82DF7E1-DF17-5F41-8B4E-25C47EE971EF}" type="pres">
      <dgm:prSet presAssocID="{111E5B5E-E2F0-0241-9C75-D3A1C555C074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4786C6-02C8-4742-BCF5-11CF938EBB13}" type="pres">
      <dgm:prSet presAssocID="{111E5B5E-E2F0-0241-9C75-D3A1C555C074}" presName="Triangle" presStyleLbl="alignNode1" presStyleIdx="1" presStyleCnt="3"/>
      <dgm:spPr/>
    </dgm:pt>
    <dgm:pt modelId="{F3994152-E6F6-4F49-A0C8-7449F47035CB}" type="pres">
      <dgm:prSet presAssocID="{0235D8A9-ADFD-C44A-A257-C4834FC33DE9}" presName="sibTrans" presStyleCnt="0"/>
      <dgm:spPr/>
    </dgm:pt>
    <dgm:pt modelId="{5634EDAE-4093-874E-891D-0CBF5D92AE52}" type="pres">
      <dgm:prSet presAssocID="{0235D8A9-ADFD-C44A-A257-C4834FC33DE9}" presName="space" presStyleCnt="0"/>
      <dgm:spPr/>
    </dgm:pt>
    <dgm:pt modelId="{1509C14B-6D6F-B140-917C-B86A270F913D}" type="pres">
      <dgm:prSet presAssocID="{83D3C236-9E74-E84B-88BA-87B181258E87}" presName="composite" presStyleCnt="0"/>
      <dgm:spPr/>
    </dgm:pt>
    <dgm:pt modelId="{574A4814-E26B-534C-A0E5-63BBD6D8A403}" type="pres">
      <dgm:prSet presAssocID="{83D3C236-9E74-E84B-88BA-87B181258E87}" presName="LShape" presStyleLbl="alignNode1" presStyleIdx="2" presStyleCnt="3"/>
      <dgm:spPr>
        <a:solidFill>
          <a:srgbClr val="948A54"/>
        </a:solidFill>
        <a:ln>
          <a:solidFill>
            <a:srgbClr val="0000FF"/>
          </a:solidFill>
        </a:ln>
      </dgm:spPr>
    </dgm:pt>
    <dgm:pt modelId="{58184929-6ED2-E84F-A7FC-9D3EA5E8F874}" type="pres">
      <dgm:prSet presAssocID="{83D3C236-9E74-E84B-88BA-87B181258E87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97C05909-B3DD-E343-BA41-8886C15F5D64}" srcId="{BCB1935B-CF21-754A-BD67-1167731E0A92}" destId="{111E5B5E-E2F0-0241-9C75-D3A1C555C074}" srcOrd="0" destOrd="0" parTransId="{B85ED73F-BFA8-814D-9D98-14F976B0893E}" sibTransId="{0235D8A9-ADFD-C44A-A257-C4834FC33DE9}"/>
    <dgm:cxn modelId="{EBB4CC0B-5DBF-9F47-B5EC-147A1F982C73}" type="presOf" srcId="{83D3C236-9E74-E84B-88BA-87B181258E87}" destId="{58184929-6ED2-E84F-A7FC-9D3EA5E8F874}" srcOrd="0" destOrd="0" presId="urn:microsoft.com/office/officeart/2009/3/layout/StepUpProcess"/>
    <dgm:cxn modelId="{C6B80FB5-5400-A943-A119-A1A125522F74}" type="presOf" srcId="{BCB1935B-CF21-754A-BD67-1167731E0A92}" destId="{3F12E5A2-32AE-3740-A774-638CD238E682}" srcOrd="0" destOrd="0" presId="urn:microsoft.com/office/officeart/2009/3/layout/StepUpProcess"/>
    <dgm:cxn modelId="{CAF4CAFC-8318-5C42-8A81-390CCC58FA61}" type="presOf" srcId="{111E5B5E-E2F0-0241-9C75-D3A1C555C074}" destId="{A82DF7E1-DF17-5F41-8B4E-25C47EE971EF}" srcOrd="0" destOrd="0" presId="urn:microsoft.com/office/officeart/2009/3/layout/StepUpProcess"/>
    <dgm:cxn modelId="{CD1D35FE-5A3C-D645-8728-514C42C24191}" srcId="{BCB1935B-CF21-754A-BD67-1167731E0A92}" destId="{83D3C236-9E74-E84B-88BA-87B181258E87}" srcOrd="1" destOrd="0" parTransId="{F0A84FD6-2721-694C-A973-6E8A6044A232}" sibTransId="{404401A9-0BB0-E847-B804-F79A75C44559}"/>
    <dgm:cxn modelId="{E60BBFE1-0070-A142-AF33-428BDD656573}" type="presParOf" srcId="{3F12E5A2-32AE-3740-A774-638CD238E682}" destId="{E22C249E-1572-3A48-829D-3C43DA99DF93}" srcOrd="0" destOrd="0" presId="urn:microsoft.com/office/officeart/2009/3/layout/StepUpProcess"/>
    <dgm:cxn modelId="{2076564B-609D-964C-A682-5421ECB80885}" type="presParOf" srcId="{E22C249E-1572-3A48-829D-3C43DA99DF93}" destId="{83418DFF-D2E8-B541-B3BF-0E0A58168669}" srcOrd="0" destOrd="0" presId="urn:microsoft.com/office/officeart/2009/3/layout/StepUpProcess"/>
    <dgm:cxn modelId="{85A240C4-8044-F946-BA23-85984880B967}" type="presParOf" srcId="{E22C249E-1572-3A48-829D-3C43DA99DF93}" destId="{A82DF7E1-DF17-5F41-8B4E-25C47EE971EF}" srcOrd="1" destOrd="0" presId="urn:microsoft.com/office/officeart/2009/3/layout/StepUpProcess"/>
    <dgm:cxn modelId="{DC143A40-2762-8C4D-9080-0F38A1A662E3}" type="presParOf" srcId="{E22C249E-1572-3A48-829D-3C43DA99DF93}" destId="{EA4786C6-02C8-4742-BCF5-11CF938EBB13}" srcOrd="2" destOrd="0" presId="urn:microsoft.com/office/officeart/2009/3/layout/StepUpProcess"/>
    <dgm:cxn modelId="{FA988809-6AB5-934F-9BF1-0FF7433DC085}" type="presParOf" srcId="{3F12E5A2-32AE-3740-A774-638CD238E682}" destId="{F3994152-E6F6-4F49-A0C8-7449F47035CB}" srcOrd="1" destOrd="0" presId="urn:microsoft.com/office/officeart/2009/3/layout/StepUpProcess"/>
    <dgm:cxn modelId="{346AFB2D-E7B9-AE4C-97A4-7BE941F166F8}" type="presParOf" srcId="{F3994152-E6F6-4F49-A0C8-7449F47035CB}" destId="{5634EDAE-4093-874E-891D-0CBF5D92AE52}" srcOrd="0" destOrd="0" presId="urn:microsoft.com/office/officeart/2009/3/layout/StepUpProcess"/>
    <dgm:cxn modelId="{46272B71-0D5E-0F4E-A9DD-E8A6C26728E1}" type="presParOf" srcId="{3F12E5A2-32AE-3740-A774-638CD238E682}" destId="{1509C14B-6D6F-B140-917C-B86A270F913D}" srcOrd="2" destOrd="0" presId="urn:microsoft.com/office/officeart/2009/3/layout/StepUpProcess"/>
    <dgm:cxn modelId="{F51FB785-DB4A-4F43-86E5-007FECF00312}" type="presParOf" srcId="{1509C14B-6D6F-B140-917C-B86A270F913D}" destId="{574A4814-E26B-534C-A0E5-63BBD6D8A403}" srcOrd="0" destOrd="0" presId="urn:microsoft.com/office/officeart/2009/3/layout/StepUpProcess"/>
    <dgm:cxn modelId="{50203D8C-4240-0E46-A843-898713DE9827}" type="presParOf" srcId="{1509C14B-6D6F-B140-917C-B86A270F913D}" destId="{58184929-6ED2-E84F-A7FC-9D3EA5E8F87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A4814-E26B-534C-A0E5-63BBD6D8A403}">
      <dsp:nvSpPr>
        <dsp:cNvPr id="0" name=""/>
        <dsp:cNvSpPr/>
      </dsp:nvSpPr>
      <dsp:spPr>
        <a:xfrm rot="5400000">
          <a:off x="222813" y="843110"/>
          <a:ext cx="667305" cy="1110381"/>
        </a:xfrm>
        <a:prstGeom prst="corner">
          <a:avLst>
            <a:gd name="adj1" fmla="val 16120"/>
            <a:gd name="adj2" fmla="val 16110"/>
          </a:avLst>
        </a:prstGeom>
        <a:solidFill>
          <a:schemeClr val="bg2">
            <a:lumMod val="50000"/>
          </a:schemeClr>
        </a:solidFill>
        <a:ln w="9525" cap="flat" cmpd="sng" algn="ctr">
          <a:solidFill>
            <a:srgbClr val="00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184929-6ED2-E84F-A7FC-9D3EA5E8F874}">
      <dsp:nvSpPr>
        <dsp:cNvPr id="0" name=""/>
        <dsp:cNvSpPr/>
      </dsp:nvSpPr>
      <dsp:spPr>
        <a:xfrm>
          <a:off x="111423" y="1174875"/>
          <a:ext cx="1002458" cy="878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Normal</a:t>
          </a:r>
        </a:p>
      </dsp:txBody>
      <dsp:txXfrm>
        <a:off x="111423" y="1174875"/>
        <a:ext cx="1002458" cy="878713"/>
      </dsp:txXfrm>
    </dsp:sp>
    <dsp:sp modelId="{B14A4360-5D1F-CF43-8F65-0321F0EE5DF4}">
      <dsp:nvSpPr>
        <dsp:cNvPr id="0" name=""/>
        <dsp:cNvSpPr/>
      </dsp:nvSpPr>
      <dsp:spPr>
        <a:xfrm>
          <a:off x="924739" y="761362"/>
          <a:ext cx="189143" cy="18914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383031-F225-6F40-916C-1F8F30963C9F}">
      <dsp:nvSpPr>
        <dsp:cNvPr id="0" name=""/>
        <dsp:cNvSpPr/>
      </dsp:nvSpPr>
      <dsp:spPr>
        <a:xfrm rot="5400000">
          <a:off x="1450018" y="539437"/>
          <a:ext cx="667305" cy="1110381"/>
        </a:xfrm>
        <a:prstGeom prst="corner">
          <a:avLst>
            <a:gd name="adj1" fmla="val 16120"/>
            <a:gd name="adj2" fmla="val 16110"/>
          </a:avLst>
        </a:prstGeom>
        <a:solidFill>
          <a:srgbClr val="948A54"/>
        </a:solidFill>
        <a:ln w="9525" cap="flat" cmpd="sng" algn="ctr">
          <a:solidFill>
            <a:srgbClr val="00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918B1A-F631-FF4C-80B0-87B2CCCE81FF}">
      <dsp:nvSpPr>
        <dsp:cNvPr id="0" name=""/>
        <dsp:cNvSpPr/>
      </dsp:nvSpPr>
      <dsp:spPr>
        <a:xfrm>
          <a:off x="1338628" y="871202"/>
          <a:ext cx="1002458" cy="878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Aberrant crypt foci</a:t>
          </a:r>
        </a:p>
      </dsp:txBody>
      <dsp:txXfrm>
        <a:off x="1338628" y="871202"/>
        <a:ext cx="1002458" cy="878713"/>
      </dsp:txXfrm>
    </dsp:sp>
    <dsp:sp modelId="{D6842B38-752D-714E-89C8-17FA47A5DDEE}">
      <dsp:nvSpPr>
        <dsp:cNvPr id="0" name=""/>
        <dsp:cNvSpPr/>
      </dsp:nvSpPr>
      <dsp:spPr>
        <a:xfrm>
          <a:off x="2151944" y="457689"/>
          <a:ext cx="189143" cy="189143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418DFF-D2E8-B541-B3BF-0E0A58168669}">
      <dsp:nvSpPr>
        <dsp:cNvPr id="0" name=""/>
        <dsp:cNvSpPr/>
      </dsp:nvSpPr>
      <dsp:spPr>
        <a:xfrm rot="5400000">
          <a:off x="2677223" y="235764"/>
          <a:ext cx="667305" cy="1110381"/>
        </a:xfrm>
        <a:prstGeom prst="corner">
          <a:avLst>
            <a:gd name="adj1" fmla="val 16120"/>
            <a:gd name="adj2" fmla="val 16110"/>
          </a:avLst>
        </a:prstGeom>
        <a:solidFill>
          <a:srgbClr val="948A54"/>
        </a:solidFill>
        <a:ln w="9525" cap="flat" cmpd="sng" algn="ctr">
          <a:solidFill>
            <a:srgbClr val="00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DF7E1-DF17-5F41-8B4E-25C47EE971EF}">
      <dsp:nvSpPr>
        <dsp:cNvPr id="0" name=""/>
        <dsp:cNvSpPr/>
      </dsp:nvSpPr>
      <dsp:spPr>
        <a:xfrm>
          <a:off x="2565833" y="567528"/>
          <a:ext cx="1002458" cy="878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Small Adenoma</a:t>
          </a:r>
        </a:p>
      </dsp:txBody>
      <dsp:txXfrm>
        <a:off x="2565833" y="567528"/>
        <a:ext cx="1002458" cy="878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8DFF-D2E8-B541-B3BF-0E0A58168669}">
      <dsp:nvSpPr>
        <dsp:cNvPr id="0" name=""/>
        <dsp:cNvSpPr/>
      </dsp:nvSpPr>
      <dsp:spPr>
        <a:xfrm rot="5400000">
          <a:off x="339737" y="395806"/>
          <a:ext cx="1016786" cy="1691909"/>
        </a:xfrm>
        <a:prstGeom prst="corner">
          <a:avLst>
            <a:gd name="adj1" fmla="val 16120"/>
            <a:gd name="adj2" fmla="val 16110"/>
          </a:avLst>
        </a:prstGeom>
        <a:solidFill>
          <a:srgbClr val="948A54"/>
        </a:solidFill>
        <a:ln w="9525" cap="flat" cmpd="sng" algn="ctr">
          <a:solidFill>
            <a:srgbClr val="00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DF7E1-DF17-5F41-8B4E-25C47EE971EF}">
      <dsp:nvSpPr>
        <dsp:cNvPr id="0" name=""/>
        <dsp:cNvSpPr/>
      </dsp:nvSpPr>
      <dsp:spPr>
        <a:xfrm>
          <a:off x="170010" y="901322"/>
          <a:ext cx="1527465" cy="133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Large Adenoma</a:t>
          </a:r>
        </a:p>
      </dsp:txBody>
      <dsp:txXfrm>
        <a:off x="170010" y="901322"/>
        <a:ext cx="1527465" cy="1338913"/>
      </dsp:txXfrm>
    </dsp:sp>
    <dsp:sp modelId="{EA4786C6-02C8-4742-BCF5-11CF938EBB13}">
      <dsp:nvSpPr>
        <dsp:cNvPr id="0" name=""/>
        <dsp:cNvSpPr/>
      </dsp:nvSpPr>
      <dsp:spPr>
        <a:xfrm>
          <a:off x="1409275" y="271245"/>
          <a:ext cx="288201" cy="28820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A4814-E26B-534C-A0E5-63BBD6D8A403}">
      <dsp:nvSpPr>
        <dsp:cNvPr id="0" name=""/>
        <dsp:cNvSpPr/>
      </dsp:nvSpPr>
      <dsp:spPr>
        <a:xfrm rot="5400000">
          <a:off x="2209653" y="-66906"/>
          <a:ext cx="1016786" cy="1691909"/>
        </a:xfrm>
        <a:prstGeom prst="corner">
          <a:avLst>
            <a:gd name="adj1" fmla="val 16120"/>
            <a:gd name="adj2" fmla="val 16110"/>
          </a:avLst>
        </a:prstGeom>
        <a:solidFill>
          <a:srgbClr val="948A54"/>
        </a:solidFill>
        <a:ln w="9525" cap="flat" cmpd="sng" algn="ctr">
          <a:solidFill>
            <a:srgbClr val="0000FF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184929-6ED2-E84F-A7FC-9D3EA5E8F874}">
      <dsp:nvSpPr>
        <dsp:cNvPr id="0" name=""/>
        <dsp:cNvSpPr/>
      </dsp:nvSpPr>
      <dsp:spPr>
        <a:xfrm>
          <a:off x="2039926" y="438610"/>
          <a:ext cx="1527465" cy="133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Colon Carcinoma</a:t>
          </a:r>
        </a:p>
      </dsp:txBody>
      <dsp:txXfrm>
        <a:off x="2039926" y="438610"/>
        <a:ext cx="1527465" cy="1338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D31E1-8C29-4B44-9982-588805BD5812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006B-A3FA-5341-9B91-84828C393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5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006B-A3FA-5341-9B91-84828C3930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6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5006B-A3FA-5341-9B91-84828C3930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1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6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7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3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64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475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93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714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083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03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21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0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73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404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448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53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15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767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263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389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45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32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2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119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292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822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07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8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2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8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6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1752E-7C8E-1E4E-A34C-2CFD2E709410}" type="datetimeFigureOut">
              <a:rPr lang="en-US" smtClean="0"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0B9A0-E7F7-7D43-9D30-7C773482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7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72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BFD64-BBAD-BD4E-A341-884A5CA07EF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3/31/2017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8820-69D0-1B4A-A636-9546B42384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53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.png"/><Relationship Id="rId17" Type="http://schemas.microsoft.com/office/2007/relationships/hdphoto" Target="../media/hdphoto3.wdp"/><Relationship Id="rId2" Type="http://schemas.openxmlformats.org/officeDocument/2006/relationships/diagramData" Target="../diagrams/data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27789" y="1756296"/>
            <a:ext cx="8030411" cy="20940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/>
                <a:cs typeface="Arial"/>
              </a:rPr>
              <a:t>HEREDITARY GASTROINTESTINAL CANCER  SYNDROMES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9984"/>
            <a:ext cx="6400800" cy="1752600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Yonas Getachew M.D.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Assistant Professor 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UTSW Medical Center</a:t>
            </a:r>
          </a:p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363390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622" t="6586" b="3826"/>
          <a:stretch/>
        </p:blipFill>
        <p:spPr>
          <a:xfrm>
            <a:off x="3454406" y="2804774"/>
            <a:ext cx="2334107" cy="1997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19441" r="46735" b="8052"/>
          <a:stretch/>
        </p:blipFill>
        <p:spPr>
          <a:xfrm>
            <a:off x="3454406" y="994433"/>
            <a:ext cx="2334106" cy="1810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97" y="4777420"/>
            <a:ext cx="2334108" cy="1921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9698" t="17649" r="17100" b="6201"/>
          <a:stretch/>
        </p:blipFill>
        <p:spPr>
          <a:xfrm>
            <a:off x="5758178" y="4775494"/>
            <a:ext cx="2334109" cy="192126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5" y="4775494"/>
            <a:ext cx="2334107" cy="192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http://www.clinicalimagingscience.org/articles/2011/1/1/images/JClinImagingSci_2011_1_1_65_92187_f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97" y="988114"/>
            <a:ext cx="2334108" cy="18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gastrolab.fi/images/a14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6"/>
          <a:stretch/>
        </p:blipFill>
        <p:spPr bwMode="auto">
          <a:xfrm>
            <a:off x="1120297" y="2806699"/>
            <a:ext cx="2334108" cy="19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9197"/>
          <a:stretch/>
        </p:blipFill>
        <p:spPr>
          <a:xfrm>
            <a:off x="5802881" y="2806699"/>
            <a:ext cx="2289406" cy="19814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5037" t="34428" r="5518" b="1"/>
          <a:stretch/>
        </p:blipFill>
        <p:spPr>
          <a:xfrm>
            <a:off x="5758178" y="994433"/>
            <a:ext cx="2334109" cy="181226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77494"/>
            <a:ext cx="8229600" cy="7085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Arial"/>
                <a:cs typeface="Arial"/>
              </a:rPr>
              <a:t> FAP </a:t>
            </a:r>
            <a:r>
              <a:rPr lang="en-US" sz="4000" dirty="0">
                <a:latin typeface="Arial"/>
                <a:cs typeface="Arial"/>
              </a:rPr>
              <a:t>( Clinical Manifestations )</a:t>
            </a:r>
            <a:endParaRPr lang="en-US" sz="4000" dirty="0"/>
          </a:p>
          <a:p>
            <a:endParaRPr lang="en-US" sz="4200" dirty="0">
              <a:latin typeface="Arial"/>
              <a:cs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66249" y="855051"/>
            <a:ext cx="7081266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47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77996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FAP (Screening)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25110" y="1278425"/>
            <a:ext cx="5934370" cy="7581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/>
                <a:cs typeface="Arial"/>
              </a:rPr>
              <a:t>Persons at risk and first degree relative need gene testing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1303" y="6376358"/>
            <a:ext cx="8708177" cy="4402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 err="1">
                <a:latin typeface="Arial"/>
                <a:cs typeface="Arial"/>
              </a:rPr>
              <a:t>Giardiello</a:t>
            </a:r>
            <a:r>
              <a:rPr lang="en-US" sz="1200" b="1" dirty="0">
                <a:latin typeface="Arial"/>
                <a:cs typeface="Arial"/>
              </a:rPr>
              <a:t> FM et al. FAP. </a:t>
            </a:r>
            <a:r>
              <a:rPr lang="en-US" sz="1200" b="1" dirty="0" err="1">
                <a:latin typeface="Arial"/>
                <a:cs typeface="Arial"/>
              </a:rPr>
              <a:t>In:Bosman</a:t>
            </a:r>
            <a:r>
              <a:rPr lang="en-US" sz="1200" b="1" dirty="0">
                <a:latin typeface="Arial"/>
                <a:cs typeface="Arial"/>
              </a:rPr>
              <a:t> FT. WHO Classification of Tumor of the Digestive Tract. Lyon France: IARC  2010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5526" y="1455910"/>
            <a:ext cx="2999583" cy="580684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GI related Clinical Course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5526" y="966312"/>
            <a:ext cx="893395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651"/>
              </p:ext>
            </p:extLst>
          </p:nvPr>
        </p:nvGraphicFramePr>
        <p:xfrm>
          <a:off x="125528" y="2060202"/>
          <a:ext cx="2999582" cy="33031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73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Puberty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polyps appear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15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y.o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onset of polyps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33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y.o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symptoms appear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4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36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y.o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polyposis diagnosis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4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39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y.o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colorectal cancer dx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48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42 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y.o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.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death from CRC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10216"/>
              </p:ext>
            </p:extLst>
          </p:nvPr>
        </p:nvGraphicFramePr>
        <p:xfrm>
          <a:off x="3125110" y="2060202"/>
          <a:ext cx="5934370" cy="2641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86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7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Colon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Sigmoidoscopy</a:t>
                      </a:r>
                      <a:r>
                        <a:rPr lang="en-US" sz="1600" b="0" baseline="0" dirty="0"/>
                        <a:t> annually; start age 10-12 yr. , q 2yr &gt; 25, q 3yr &gt;35, then </a:t>
                      </a:r>
                      <a:r>
                        <a:rPr lang="en-US" sz="1600" b="0" baseline="0" dirty="0" err="1"/>
                        <a:t>ave</a:t>
                      </a:r>
                      <a:r>
                        <a:rPr lang="en-US" sz="1600" b="0" baseline="0" dirty="0"/>
                        <a:t> risk &gt; 50 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Duodenum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EGD with side-viewing</a:t>
                      </a:r>
                      <a:r>
                        <a:rPr lang="en-US" sz="1600" baseline="0" dirty="0"/>
                        <a:t> scope; start age 25-30 (Spigelman stage)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Pancreas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? Abd US after age 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Thyroid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Annual thyroid</a:t>
                      </a:r>
                      <a:r>
                        <a:rPr lang="en-US" sz="1600" baseline="0" dirty="0"/>
                        <a:t> exam start age 10-12 yr. &amp; US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Annual PE;</a:t>
                      </a:r>
                      <a:r>
                        <a:rPr lang="en-US" sz="1600" baseline="0" dirty="0"/>
                        <a:t> periodic head CT/MRI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Hepatoblastoma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Annual PE/ hepatic US</a:t>
                      </a:r>
                      <a:r>
                        <a:rPr lang="en-US" sz="1600" baseline="0" dirty="0"/>
                        <a:t> &amp; AFP ( 1</a:t>
                      </a:r>
                      <a:r>
                        <a:rPr lang="en-US" sz="1600" baseline="30000" dirty="0"/>
                        <a:t>st</a:t>
                      </a:r>
                      <a:r>
                        <a:rPr lang="en-US" sz="1600" baseline="0" dirty="0"/>
                        <a:t> decade of life 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302001" y="5040199"/>
            <a:ext cx="2940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Arial"/>
                <a:cs typeface="Arial"/>
              </a:rPr>
              <a:t>Pretest genetic counseling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/>
                <a:cs typeface="Arial"/>
              </a:rPr>
              <a:t>Informed consent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/>
                <a:cs typeface="Arial"/>
              </a:rPr>
              <a:t>Test affected pedigree member first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50469" y="5027668"/>
            <a:ext cx="25942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Arial"/>
                <a:cs typeface="Arial"/>
              </a:rPr>
              <a:t>If affected mutation is not known or affected member is not available then negative test is inconclusive.  </a:t>
            </a:r>
          </a:p>
        </p:txBody>
      </p:sp>
    </p:spTree>
    <p:extLst>
      <p:ext uri="{BB962C8B-B14F-4D97-AF65-F5344CB8AC3E}">
        <p14:creationId xmlns:p14="http://schemas.microsoft.com/office/powerpoint/2010/main" val="41224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FAP (Management)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6432" y="1412041"/>
            <a:ext cx="4028663" cy="518082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Colon: [ 100% ]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FAP: Flex sig at puberty (10-15), and yearly colonoscopy once polyps noted.  Colectomy at &gt;18-20 yo. Ileorectal anastomosis or TPC+IPAA.</a:t>
            </a:r>
          </a:p>
          <a:p>
            <a:pPr lvl="1"/>
            <a:r>
              <a:rPr lang="en-US" dirty="0">
                <a:latin typeface="Arial"/>
                <a:cs typeface="Arial"/>
              </a:rPr>
              <a:t>Annual endoscopy with IPAA/IRA required to examine remaining rectal tissue</a:t>
            </a:r>
          </a:p>
          <a:p>
            <a:pPr lvl="1"/>
            <a:r>
              <a:rPr lang="en-US" dirty="0">
                <a:latin typeface="Arial"/>
                <a:cs typeface="Arial"/>
              </a:rPr>
              <a:t>Sulindac/NSAIDS: delay rectal/duodenal adenomas but does not prevent cancer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8647" b="11426"/>
          <a:stretch/>
        </p:blipFill>
        <p:spPr>
          <a:xfrm>
            <a:off x="4274370" y="1405535"/>
            <a:ext cx="4616287" cy="2418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093" t="54202" r="25129" b="8052"/>
          <a:stretch/>
        </p:blipFill>
        <p:spPr>
          <a:xfrm>
            <a:off x="4274370" y="4038790"/>
            <a:ext cx="4616287" cy="266015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96975" y="1118174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6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Arial"/>
                <a:cs typeface="Arial"/>
              </a:rPr>
              <a:t>AFAP</a:t>
            </a:r>
          </a:p>
        </p:txBody>
      </p:sp>
    </p:spTree>
    <p:extLst>
      <p:ext uri="{BB962C8B-B14F-4D97-AF65-F5344CB8AC3E}">
        <p14:creationId xmlns:p14="http://schemas.microsoft.com/office/powerpoint/2010/main" val="3428669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AFAP ( Pathogenesis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17410" y="1262517"/>
            <a:ext cx="7746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Mutations in APC ( cause of loss of regulation )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APC (5’ and 3’ of the gene)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3046"/>
          <a:stretch/>
        </p:blipFill>
        <p:spPr>
          <a:xfrm>
            <a:off x="1114965" y="2270892"/>
            <a:ext cx="6900146" cy="44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>
          <a:xfrm>
            <a:off x="332646" y="1388882"/>
            <a:ext cx="8592705" cy="44531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10-100 synchronous adenomatous polyps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Can develop extra colonic manifestations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Most are R-sided lesions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Same as FAP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444" y="137598"/>
            <a:ext cx="87419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/>
                <a:cs typeface="Arial"/>
              </a:rPr>
              <a:t>AFAP ( Clinical Manifestations )</a:t>
            </a:r>
            <a:endParaRPr lang="en-US" sz="4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96975" y="1017262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1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6975" y="137598"/>
            <a:ext cx="8103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/>
                <a:cs typeface="Arial"/>
              </a:rPr>
              <a:t>AFAP ( Clinical Manifestations )</a:t>
            </a:r>
            <a:endParaRPr lang="en-US" sz="44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262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96975" y="1322786"/>
            <a:ext cx="79101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Cancer risk:</a:t>
            </a:r>
          </a:p>
          <a:p>
            <a:r>
              <a:rPr lang="en-US" sz="2800" dirty="0">
                <a:latin typeface="Arial"/>
                <a:cs typeface="Arial"/>
              </a:rPr>
              <a:t>	-  Colon cancer [ 70 % vs. 100 % ] </a:t>
            </a:r>
          </a:p>
          <a:p>
            <a:pPr marL="800100" lvl="1" indent="-34290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Presentation (51 </a:t>
            </a:r>
            <a:r>
              <a:rPr lang="en-US" sz="2800" dirty="0" err="1">
                <a:latin typeface="Arial"/>
                <a:cs typeface="Arial"/>
              </a:rPr>
              <a:t>y.o</a:t>
            </a:r>
            <a:r>
              <a:rPr lang="en-US" sz="2800" dirty="0">
                <a:latin typeface="Arial"/>
                <a:cs typeface="Arial"/>
              </a:rPr>
              <a:t>. vs. 39 </a:t>
            </a:r>
            <a:r>
              <a:rPr lang="en-US" sz="2800" dirty="0" err="1">
                <a:latin typeface="Arial"/>
                <a:cs typeface="Arial"/>
              </a:rPr>
              <a:t>y.o</a:t>
            </a:r>
            <a:r>
              <a:rPr lang="en-US" sz="2800" dirty="0">
                <a:latin typeface="Arial"/>
                <a:cs typeface="Arial"/>
              </a:rPr>
              <a:t>.) </a:t>
            </a:r>
          </a:p>
          <a:p>
            <a:pPr marL="800100" lvl="1" indent="-34290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Similar small bowel risk (periampullary) </a:t>
            </a:r>
          </a:p>
          <a:p>
            <a:pPr lvl="1"/>
            <a:r>
              <a:rPr lang="en-US" sz="2800" dirty="0">
                <a:latin typeface="Arial"/>
                <a:cs typeface="Arial"/>
              </a:rPr>
              <a:t>-  Thyroid (papillary) 1-2%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85" t="23643" r="11354" b="11747"/>
          <a:stretch/>
        </p:blipFill>
        <p:spPr>
          <a:xfrm>
            <a:off x="1664492" y="3642386"/>
            <a:ext cx="5636278" cy="30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829" y="177996"/>
            <a:ext cx="8992146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AFAP ( Screening and Management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852" y="1932803"/>
            <a:ext cx="7968947" cy="392083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Colon: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Colonoscopy at 20-25 and yearly thereafter. Colectomy not necessary for most patients.</a:t>
            </a:r>
          </a:p>
          <a:p>
            <a:r>
              <a:rPr lang="en-US" dirty="0">
                <a:latin typeface="Arial"/>
                <a:cs typeface="Arial"/>
              </a:rPr>
              <a:t>Duodenum:</a:t>
            </a:r>
          </a:p>
          <a:p>
            <a:pPr lvl="1"/>
            <a:r>
              <a:rPr lang="en-US" dirty="0">
                <a:latin typeface="Arial"/>
                <a:cs typeface="Arial"/>
              </a:rPr>
              <a:t>EGD with side viewing scope starting at 25-30 yo</a:t>
            </a:r>
          </a:p>
          <a:p>
            <a:pPr lvl="1"/>
            <a:r>
              <a:rPr lang="en-US" dirty="0">
                <a:latin typeface="Arial"/>
                <a:cs typeface="Arial"/>
              </a:rPr>
              <a:t>Interval of surveillance depends on findings (6 mo-4 yrs.)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2829" y="1214816"/>
            <a:ext cx="8992146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39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Arial"/>
                <a:cs typeface="Arial"/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2738311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MAP ( Pathogenesis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8"/>
          <p:cNvSpPr txBox="1">
            <a:spLocks/>
          </p:cNvSpPr>
          <p:nvPr/>
        </p:nvSpPr>
        <p:spPr>
          <a:xfrm>
            <a:off x="587295" y="1282622"/>
            <a:ext cx="8218037" cy="664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Mutation in </a:t>
            </a:r>
            <a:r>
              <a:rPr lang="en-US" sz="2800" i="1" dirty="0">
                <a:latin typeface="Arial"/>
                <a:cs typeface="Arial"/>
              </a:rPr>
              <a:t>MUTYH</a:t>
            </a:r>
            <a:r>
              <a:rPr lang="en-US" sz="2800" dirty="0">
                <a:latin typeface="Arial"/>
                <a:cs typeface="Arial"/>
              </a:rPr>
              <a:t> genes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587296" y="1945845"/>
            <a:ext cx="8099504" cy="138437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i="1" dirty="0">
                <a:latin typeface="Arial"/>
                <a:cs typeface="Arial"/>
              </a:rPr>
              <a:t>MUTYH</a:t>
            </a:r>
            <a:r>
              <a:rPr lang="en-US" sz="2800" dirty="0">
                <a:latin typeface="Arial"/>
                <a:cs typeface="Arial"/>
              </a:rPr>
              <a:t> genes are genes involved in base excision repair gene</a:t>
            </a:r>
          </a:p>
          <a:p>
            <a:r>
              <a:rPr lang="en-US" sz="2800" dirty="0">
                <a:latin typeface="Arial"/>
                <a:cs typeface="Arial"/>
              </a:rPr>
              <a:t>Mutation accumulates in APC gene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0953" r="2313" b="14649"/>
          <a:stretch/>
        </p:blipFill>
        <p:spPr bwMode="auto">
          <a:xfrm>
            <a:off x="194024" y="3592407"/>
            <a:ext cx="4377106" cy="30955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Content Placeholder 8"/>
          <p:cNvSpPr txBox="1">
            <a:spLocks/>
          </p:cNvSpPr>
          <p:nvPr/>
        </p:nvSpPr>
        <p:spPr>
          <a:xfrm>
            <a:off x="4656803" y="3713480"/>
            <a:ext cx="4388420" cy="29579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800" dirty="0">
                <a:latin typeface="Arial"/>
                <a:cs typeface="Arial"/>
              </a:rPr>
              <a:t>~ 1-2% of persons of European descent have a mutation in one of their </a:t>
            </a:r>
            <a:r>
              <a:rPr lang="en-US" sz="2800" i="1" dirty="0">
                <a:latin typeface="Arial"/>
                <a:cs typeface="Arial"/>
              </a:rPr>
              <a:t>MUTYH</a:t>
            </a:r>
            <a:r>
              <a:rPr lang="en-US" sz="2800" dirty="0">
                <a:latin typeface="Arial"/>
                <a:cs typeface="Arial"/>
              </a:rPr>
              <a:t> genes</a:t>
            </a:r>
          </a:p>
          <a:p>
            <a:r>
              <a:rPr lang="en-US" sz="2800" dirty="0">
                <a:latin typeface="Arial"/>
                <a:cs typeface="Arial"/>
              </a:rPr>
              <a:t>AR (skips a generation)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0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Topics to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46689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Familial adenomatous polyposis (FAP)</a:t>
            </a:r>
          </a:p>
          <a:p>
            <a:r>
              <a:rPr lang="en-US" b="1" dirty="0">
                <a:latin typeface="Arial"/>
                <a:cs typeface="Arial"/>
              </a:rPr>
              <a:t>Attenuated FAP (AFAP)</a:t>
            </a:r>
          </a:p>
          <a:p>
            <a:r>
              <a:rPr lang="en-US" b="1" dirty="0">
                <a:latin typeface="Arial"/>
                <a:cs typeface="Arial"/>
              </a:rPr>
              <a:t>MUTYH-associated polyposis (MAP)</a:t>
            </a:r>
          </a:p>
          <a:p>
            <a:r>
              <a:rPr lang="en-US" b="1" dirty="0">
                <a:latin typeface="Arial"/>
                <a:cs typeface="Arial"/>
              </a:rPr>
              <a:t>Peutz-Jeghers syndrome (PJS)</a:t>
            </a:r>
          </a:p>
          <a:p>
            <a:r>
              <a:rPr lang="en-US" b="1" dirty="0">
                <a:latin typeface="Arial"/>
                <a:cs typeface="Arial"/>
              </a:rPr>
              <a:t>Juvenile polyposis syndrome (JPS)</a:t>
            </a:r>
          </a:p>
          <a:p>
            <a:r>
              <a:rPr lang="en-US" b="1" dirty="0">
                <a:latin typeface="Arial"/>
                <a:cs typeface="Arial"/>
              </a:rPr>
              <a:t>Lynch Syndrome (HNPCC)</a:t>
            </a:r>
          </a:p>
        </p:txBody>
      </p:sp>
    </p:spTree>
    <p:extLst>
      <p:ext uri="{BB962C8B-B14F-4D97-AF65-F5344CB8AC3E}">
        <p14:creationId xmlns:p14="http://schemas.microsoft.com/office/powerpoint/2010/main" val="1696346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 txBox="1">
            <a:spLocks/>
          </p:cNvSpPr>
          <p:nvPr/>
        </p:nvSpPr>
        <p:spPr>
          <a:xfrm>
            <a:off x="409046" y="1311545"/>
            <a:ext cx="8500077" cy="500786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20-100 synchronous adenomatous polyps, typically less than 500</a:t>
            </a:r>
          </a:p>
          <a:p>
            <a:r>
              <a:rPr lang="en-US" dirty="0">
                <a:latin typeface="Arial"/>
                <a:cs typeface="Arial"/>
              </a:rPr>
              <a:t>Adenomas and SSAs in the colon (100%)</a:t>
            </a:r>
          </a:p>
          <a:p>
            <a:r>
              <a:rPr lang="en-US" dirty="0">
                <a:latin typeface="Arial"/>
                <a:cs typeface="Arial"/>
              </a:rPr>
              <a:t>Cancer risk: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Colon (40-60%) - less penetrant and later presentation than FAP</a:t>
            </a:r>
          </a:p>
          <a:p>
            <a:pPr lvl="1"/>
            <a:r>
              <a:rPr lang="en-US" dirty="0">
                <a:latin typeface="Arial"/>
                <a:cs typeface="Arial"/>
              </a:rPr>
              <a:t>occurs by ~ 50 yo</a:t>
            </a:r>
          </a:p>
          <a:p>
            <a:pPr lvl="1"/>
            <a:r>
              <a:rPr lang="en-US" dirty="0">
                <a:latin typeface="Arial"/>
                <a:cs typeface="Arial"/>
              </a:rPr>
              <a:t>Some CRC presenting without concurrent polyps</a:t>
            </a:r>
          </a:p>
          <a:p>
            <a:pPr lvl="1"/>
            <a:r>
              <a:rPr lang="en-US" dirty="0">
                <a:latin typeface="Arial"/>
                <a:cs typeface="Arial"/>
              </a:rPr>
              <a:t>Similar small bowel risk</a:t>
            </a:r>
          </a:p>
          <a:p>
            <a:pPr lvl="1"/>
            <a:r>
              <a:rPr lang="en-US" dirty="0">
                <a:latin typeface="Arial"/>
                <a:cs typeface="Arial"/>
              </a:rPr>
              <a:t>No extra intestinal tumors, compared to FAP</a:t>
            </a:r>
          </a:p>
          <a:p>
            <a:pPr lvl="2"/>
            <a:r>
              <a:rPr lang="en-US" dirty="0">
                <a:latin typeface="Arial"/>
                <a:cs typeface="Arial"/>
              </a:rPr>
              <a:t>No osteomas, CHRPE, desmoids, thyroid CA</a:t>
            </a:r>
          </a:p>
          <a:p>
            <a:pPr lvl="2"/>
            <a:r>
              <a:rPr lang="en-US" i="1" dirty="0">
                <a:latin typeface="Arial"/>
                <a:cs typeface="Arial"/>
              </a:rPr>
              <a:t>Can get breast, ovarian, urinary and skin cancers</a:t>
            </a:r>
          </a:p>
          <a:p>
            <a:r>
              <a:rPr lang="en-US" dirty="0">
                <a:latin typeface="Arial"/>
                <a:cs typeface="Arial"/>
              </a:rPr>
              <a:t>Screening and management is the same as AFAP</a:t>
            </a:r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296562" y="6343411"/>
            <a:ext cx="3612561" cy="41853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>
                <a:latin typeface="Arial"/>
                <a:cs typeface="Arial"/>
              </a:rPr>
              <a:t>Vogt et al. Gastroenterology, 2009: 137: 1976.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3444" y="137598"/>
            <a:ext cx="87419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/>
                <a:cs typeface="Arial"/>
              </a:rPr>
              <a:t>MAP ( Clinical Manifestations )</a:t>
            </a:r>
            <a:endParaRPr lang="en-US" sz="4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96975" y="1017262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9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5133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Hamartomatous Polyposis Syndrome</a:t>
            </a:r>
          </a:p>
        </p:txBody>
      </p:sp>
    </p:spTree>
    <p:extLst>
      <p:ext uri="{BB962C8B-B14F-4D97-AF65-F5344CB8AC3E}">
        <p14:creationId xmlns:p14="http://schemas.microsoft.com/office/powerpoint/2010/main" val="3545534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890" y="2130425"/>
            <a:ext cx="8720666" cy="200413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latin typeface="Arial"/>
                <a:cs typeface="Arial"/>
              </a:rPr>
              <a:t>Peutz-Jeghers</a:t>
            </a:r>
            <a:r>
              <a:rPr lang="en-US" sz="8000" b="1" dirty="0">
                <a:latin typeface="Arial"/>
                <a:cs typeface="Arial"/>
              </a:rPr>
              <a:t> Syndrome </a:t>
            </a:r>
          </a:p>
          <a:p>
            <a:r>
              <a:rPr lang="en-US" sz="8000" b="1" dirty="0">
                <a:latin typeface="Arial"/>
                <a:cs typeface="Arial"/>
              </a:rPr>
              <a:t>(PJS)</a:t>
            </a:r>
          </a:p>
        </p:txBody>
      </p:sp>
    </p:spTree>
    <p:extLst>
      <p:ext uri="{BB962C8B-B14F-4D97-AF65-F5344CB8AC3E}">
        <p14:creationId xmlns:p14="http://schemas.microsoft.com/office/powerpoint/2010/main" val="195792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PJS ( Pathogenesis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8"/>
          <p:cNvSpPr txBox="1">
            <a:spLocks/>
          </p:cNvSpPr>
          <p:nvPr/>
        </p:nvSpPr>
        <p:spPr>
          <a:xfrm>
            <a:off x="211667" y="1282622"/>
            <a:ext cx="8763000" cy="6647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Mutation in STK11/LKB1 gene ( Chromosome 19 ) </a:t>
            </a:r>
          </a:p>
          <a:p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214659"/>
            <a:ext cx="8093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Inhibit inappropriate expansion of tumor cells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90212" y="2216946"/>
            <a:ext cx="0" cy="544255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90212" y="3352769"/>
            <a:ext cx="0" cy="413866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59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PJS ( Clinical Manifestations 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87684" y="1118603"/>
            <a:ext cx="8533292" cy="55138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</a:t>
            </a:r>
          </a:p>
          <a:p>
            <a:r>
              <a:rPr lang="en-US" dirty="0">
                <a:latin typeface="Arial"/>
                <a:cs typeface="Arial"/>
              </a:rPr>
              <a:t>Distribution of polyps:</a:t>
            </a:r>
          </a:p>
          <a:p>
            <a:pPr lvl="1"/>
            <a:r>
              <a:rPr lang="en-US" b="1" i="1" dirty="0">
                <a:latin typeface="Arial"/>
                <a:cs typeface="Arial"/>
              </a:rPr>
              <a:t>Small bowel 96%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Colon 27%</a:t>
            </a:r>
          </a:p>
          <a:p>
            <a:pPr lvl="1"/>
            <a:r>
              <a:rPr lang="en-US" dirty="0">
                <a:latin typeface="Arial"/>
                <a:cs typeface="Arial"/>
              </a:rPr>
              <a:t>Stomach 24%</a:t>
            </a:r>
          </a:p>
          <a:p>
            <a:pPr lvl="1"/>
            <a:r>
              <a:rPr lang="en-US" dirty="0">
                <a:latin typeface="Arial"/>
                <a:cs typeface="Arial"/>
              </a:rPr>
              <a:t>Rectum 24%</a:t>
            </a:r>
          </a:p>
          <a:p>
            <a:r>
              <a:rPr lang="en-US" dirty="0">
                <a:latin typeface="Arial"/>
                <a:cs typeface="Arial"/>
              </a:rPr>
              <a:t>Presenting symptoms</a:t>
            </a:r>
          </a:p>
          <a:p>
            <a:pPr lvl="1"/>
            <a:r>
              <a:rPr lang="en-US" dirty="0">
                <a:latin typeface="Arial"/>
                <a:cs typeface="Arial"/>
              </a:rPr>
              <a:t>50% present by age 20</a:t>
            </a:r>
          </a:p>
          <a:p>
            <a:pPr lvl="1"/>
            <a:r>
              <a:rPr lang="en-US" dirty="0">
                <a:latin typeface="Arial"/>
                <a:cs typeface="Arial"/>
              </a:rPr>
              <a:t>Intussusception, anemia, rectal bleeding, or vague </a:t>
            </a:r>
            <a:r>
              <a:rPr lang="en-US" dirty="0" err="1">
                <a:latin typeface="Arial"/>
                <a:cs typeface="Arial"/>
              </a:rPr>
              <a:t>abd</a:t>
            </a:r>
            <a:r>
              <a:rPr lang="en-US" dirty="0">
                <a:latin typeface="Arial"/>
                <a:cs typeface="Arial"/>
              </a:rPr>
              <a:t> pain</a:t>
            </a:r>
          </a:p>
        </p:txBody>
      </p:sp>
    </p:spTree>
    <p:extLst>
      <p:ext uri="{BB962C8B-B14F-4D97-AF65-F5344CB8AC3E}">
        <p14:creationId xmlns:p14="http://schemas.microsoft.com/office/powerpoint/2010/main" val="36551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PJS ( Clinical Manifestations 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7005" y="1220675"/>
            <a:ext cx="7940115" cy="456608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Diagnosis - Two or more typical </a:t>
            </a:r>
            <a:r>
              <a:rPr lang="en-US" dirty="0" err="1">
                <a:latin typeface="Arial"/>
                <a:cs typeface="Arial"/>
              </a:rPr>
              <a:t>hamartomatous</a:t>
            </a:r>
            <a:r>
              <a:rPr lang="en-US" dirty="0">
                <a:latin typeface="Arial"/>
                <a:cs typeface="Arial"/>
              </a:rPr>
              <a:t> polyps + pigmented spots. +/- family </a:t>
            </a:r>
            <a:r>
              <a:rPr lang="en-US" dirty="0" err="1">
                <a:latin typeface="Arial"/>
                <a:cs typeface="Arial"/>
              </a:rPr>
              <a:t>hx</a:t>
            </a:r>
            <a:r>
              <a:rPr lang="en-US" dirty="0">
                <a:latin typeface="Arial"/>
                <a:cs typeface="Arial"/>
              </a:rPr>
              <a:t> of PJS</a:t>
            </a:r>
          </a:p>
          <a:p>
            <a:r>
              <a:rPr lang="en-US" dirty="0">
                <a:latin typeface="Arial"/>
                <a:cs typeface="Arial"/>
              </a:rPr>
              <a:t>Polyps are hamartomas with arborizing infoldings and muscularis mucosae extensions.</a:t>
            </a: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Extensive cancer risk: &gt; 80 % life time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Colorectal 39% (5% ~ general population)</a:t>
            </a:r>
          </a:p>
          <a:p>
            <a:pPr lvl="1"/>
            <a:r>
              <a:rPr lang="pl-PL" dirty="0">
                <a:latin typeface="Arial"/>
                <a:cs typeface="Arial"/>
              </a:rPr>
              <a:t>Stomach 29% 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pl-PL" dirty="0">
                <a:latin typeface="Arial"/>
                <a:cs typeface="Arial"/>
              </a:rPr>
              <a:t>&lt;1%</a:t>
            </a:r>
            <a:r>
              <a:rPr lang="en-US" dirty="0">
                <a:latin typeface="Arial"/>
                <a:cs typeface="Arial"/>
              </a:rPr>
              <a:t>)</a:t>
            </a:r>
            <a:endParaRPr lang="pl-PL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Small bowel 13% (&lt;1%)</a:t>
            </a:r>
          </a:p>
          <a:p>
            <a:pPr lvl="1"/>
            <a:r>
              <a:rPr lang="en-US" u="sng" dirty="0">
                <a:latin typeface="Arial"/>
                <a:cs typeface="Arial"/>
              </a:rPr>
              <a:t>Pancreas </a:t>
            </a:r>
            <a:r>
              <a:rPr lang="en-US" dirty="0">
                <a:latin typeface="Arial"/>
                <a:cs typeface="Arial"/>
              </a:rPr>
              <a:t>11–36% (1.5%)</a:t>
            </a:r>
          </a:p>
          <a:p>
            <a:pPr lvl="1"/>
            <a:r>
              <a:rPr lang="en-US" u="sng" dirty="0">
                <a:latin typeface="Arial"/>
                <a:cs typeface="Arial"/>
              </a:rPr>
              <a:t>Breast</a:t>
            </a:r>
            <a:r>
              <a:rPr lang="en-US" dirty="0">
                <a:latin typeface="Arial"/>
                <a:cs typeface="Arial"/>
              </a:rPr>
              <a:t> 32–54% (12.4%)</a:t>
            </a:r>
          </a:p>
          <a:p>
            <a:pPr lvl="1"/>
            <a:r>
              <a:rPr lang="en-US" u="sng" dirty="0">
                <a:latin typeface="Arial"/>
                <a:cs typeface="Arial"/>
              </a:rPr>
              <a:t>Ovarian</a:t>
            </a:r>
            <a:r>
              <a:rPr lang="en-US" dirty="0">
                <a:latin typeface="Arial"/>
                <a:cs typeface="Arial"/>
              </a:rPr>
              <a:t> 21% (1.6%)</a:t>
            </a:r>
          </a:p>
          <a:p>
            <a:pPr lvl="1"/>
            <a:r>
              <a:rPr lang="en-US" dirty="0">
                <a:latin typeface="Arial"/>
                <a:cs typeface="Arial"/>
              </a:rPr>
              <a:t>Uterus 9% (2.7%)</a:t>
            </a:r>
          </a:p>
          <a:p>
            <a:pPr lvl="1"/>
            <a:r>
              <a:rPr lang="pt-BR" dirty="0">
                <a:latin typeface="Arial"/>
                <a:cs typeface="Arial"/>
              </a:rPr>
              <a:t>Cervix (adenoma malignum) 10% (&lt;1%)</a:t>
            </a:r>
          </a:p>
          <a:p>
            <a:pPr lvl="1"/>
            <a:r>
              <a:rPr lang="en-US" dirty="0">
                <a:latin typeface="Arial"/>
                <a:cs typeface="Arial"/>
              </a:rPr>
              <a:t>Testicular (Sertoli cell tumors in kids) 9% (&lt;1%)</a:t>
            </a:r>
          </a:p>
          <a:p>
            <a:pPr lvl="1"/>
            <a:r>
              <a:rPr lang="de-DE" dirty="0">
                <a:latin typeface="Arial"/>
                <a:cs typeface="Arial"/>
              </a:rPr>
              <a:t>Lung 7–17% (6.9%)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47" y="2416003"/>
            <a:ext cx="3715178" cy="210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0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76" y="1014802"/>
            <a:ext cx="3232153" cy="39056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"/>
                <a:cs typeface="Arial"/>
              </a:rPr>
              <a:t>pigmented spots</a:t>
            </a:r>
          </a:p>
        </p:txBody>
      </p:sp>
      <p:pic>
        <p:nvPicPr>
          <p:cNvPr id="9" name="Picture 6" descr="http://www.dermis.net/bilder/CD184/550px/img00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5"/>
          <a:stretch/>
        </p:blipFill>
        <p:spPr bwMode="auto">
          <a:xfrm>
            <a:off x="156089" y="3225557"/>
            <a:ext cx="2072354" cy="16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annclinlabsci.org/content/34/2/154/F2.lar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8" b="12598"/>
          <a:stretch/>
        </p:blipFill>
        <p:spPr bwMode="auto">
          <a:xfrm>
            <a:off x="2425327" y="5039119"/>
            <a:ext cx="2061658" cy="16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1.bp.blogspot.com/-g89-WvPhnPM/T4XSDuR3xYI/AAAAAAAAABU/OKv3T9pF14g/s1600/pjs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9"/>
          <a:stretch/>
        </p:blipFill>
        <p:spPr bwMode="auto">
          <a:xfrm>
            <a:off x="156089" y="1420484"/>
            <a:ext cx="2038564" cy="16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hshsl.umaryland.edu/morningreport/med/wp-content/uploads/2009/08/Peutz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7246"/>
          <a:stretch/>
        </p:blipFill>
        <p:spPr bwMode="auto">
          <a:xfrm>
            <a:off x="2425327" y="1420484"/>
            <a:ext cx="2039930" cy="167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2210" r="13463"/>
          <a:stretch/>
        </p:blipFill>
        <p:spPr>
          <a:xfrm>
            <a:off x="2403599" y="3225557"/>
            <a:ext cx="2061658" cy="1679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2210"/>
          <a:stretch/>
        </p:blipFill>
        <p:spPr>
          <a:xfrm>
            <a:off x="156090" y="5039119"/>
            <a:ext cx="2072354" cy="17351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10893"/>
          <a:stretch/>
        </p:blipFill>
        <p:spPr>
          <a:xfrm>
            <a:off x="4561370" y="1420483"/>
            <a:ext cx="4472756" cy="52890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61370" y="1014802"/>
            <a:ext cx="4419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Intussusception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91008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PJS ( Clinical Manifestations 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56090" y="918880"/>
            <a:ext cx="8824796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566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7" y="414877"/>
            <a:ext cx="8301741" cy="6226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440" y="6519948"/>
            <a:ext cx="89869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Arial"/>
                <a:cs typeface="Arial"/>
              </a:rPr>
              <a:t>Riegert</a:t>
            </a:r>
            <a:r>
              <a:rPr lang="en-US" sz="1200" b="1" dirty="0">
                <a:latin typeface="Arial"/>
                <a:cs typeface="Arial"/>
              </a:rPr>
              <a:t>-Johnson D., et al. Cancer Syndromes.  Bethesda (MD): National Center for Biotechnology Information (US); 2009-.</a:t>
            </a:r>
          </a:p>
        </p:txBody>
      </p:sp>
    </p:spTree>
    <p:extLst>
      <p:ext uri="{BB962C8B-B14F-4D97-AF65-F5344CB8AC3E}">
        <p14:creationId xmlns:p14="http://schemas.microsoft.com/office/powerpoint/2010/main" val="3754677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8111" y="133341"/>
            <a:ext cx="8523111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PJS (Screening and management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289728" y="1218513"/>
            <a:ext cx="8332161" cy="4241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Arial"/>
                <a:cs typeface="Arial"/>
              </a:rPr>
              <a:t>EGD/colonoscopy/Capsule age</a:t>
            </a:r>
            <a:r>
              <a:rPr lang="en-US" dirty="0">
                <a:latin typeface="Arial"/>
                <a:cs typeface="Arial"/>
              </a:rPr>
              <a:t>: 8 yo – repeat at 18 if negative, earlier if positive; q 3 yrs.</a:t>
            </a:r>
          </a:p>
          <a:p>
            <a:pPr lvl="1"/>
            <a:r>
              <a:rPr lang="en-US" sz="2600" dirty="0">
                <a:latin typeface="Arial"/>
                <a:cs typeface="Arial"/>
              </a:rPr>
              <a:t>Polypectomy of all lesions &gt; 0.5-1 cm </a:t>
            </a:r>
          </a:p>
          <a:p>
            <a:pPr lvl="1"/>
            <a:r>
              <a:rPr lang="en-US" sz="2600" dirty="0">
                <a:latin typeface="Arial"/>
                <a:cs typeface="Arial"/>
              </a:rPr>
              <a:t>Bowel resection for unresectable /numerous polyps</a:t>
            </a:r>
          </a:p>
          <a:p>
            <a:pPr lvl="1"/>
            <a:r>
              <a:rPr lang="en-US" sz="2600" dirty="0">
                <a:latin typeface="Arial"/>
                <a:cs typeface="Arial"/>
              </a:rPr>
              <a:t>Intussusception requiring surgery is a common problem</a:t>
            </a:r>
          </a:p>
          <a:p>
            <a:r>
              <a:rPr lang="en-US" u="sng" dirty="0">
                <a:latin typeface="Arial"/>
                <a:cs typeface="Arial"/>
              </a:rPr>
              <a:t>MRCP or EUS </a:t>
            </a:r>
            <a:r>
              <a:rPr lang="en-US" dirty="0">
                <a:latin typeface="Arial"/>
                <a:cs typeface="Arial"/>
              </a:rPr>
              <a:t>Q 1-2 years by age 25-30</a:t>
            </a:r>
          </a:p>
          <a:p>
            <a:r>
              <a:rPr lang="en-US" u="sng" dirty="0">
                <a:latin typeface="Arial"/>
                <a:cs typeface="Arial"/>
              </a:rPr>
              <a:t>Breast MRI / Gyn exam + US</a:t>
            </a:r>
            <a:r>
              <a:rPr lang="en-US" dirty="0">
                <a:latin typeface="Arial"/>
                <a:cs typeface="Arial"/>
              </a:rPr>
              <a:t>: age 25 yo and q 1yr</a:t>
            </a:r>
          </a:p>
          <a:p>
            <a:r>
              <a:rPr lang="en-US" u="sng" dirty="0">
                <a:latin typeface="Arial"/>
                <a:cs typeface="Arial"/>
              </a:rPr>
              <a:t>Annual testicular exam /US </a:t>
            </a:r>
            <a:r>
              <a:rPr lang="en-US" dirty="0">
                <a:latin typeface="Arial"/>
                <a:cs typeface="Arial"/>
              </a:rPr>
              <a:t>from childhood until end of puberty</a:t>
            </a:r>
          </a:p>
          <a:p>
            <a:r>
              <a:rPr lang="en-US" dirty="0">
                <a:latin typeface="Arial"/>
                <a:cs typeface="Arial"/>
              </a:rPr>
              <a:t>Lung surveillance UNCLEAR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480" y="6511961"/>
            <a:ext cx="7516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Arial"/>
                <a:cs typeface="Arial"/>
              </a:rPr>
              <a:t>Giardiello</a:t>
            </a:r>
            <a:r>
              <a:rPr lang="en-US" sz="1200" b="1" dirty="0">
                <a:latin typeface="Arial"/>
                <a:cs typeface="Arial"/>
              </a:rPr>
              <a:t> FM. PJS. In: Rodriquez-</a:t>
            </a:r>
            <a:r>
              <a:rPr lang="en-US" sz="1200" b="1" dirty="0" err="1">
                <a:latin typeface="Arial"/>
                <a:cs typeface="Arial"/>
              </a:rPr>
              <a:t>Bigas</a:t>
            </a:r>
            <a:r>
              <a:rPr lang="en-US" sz="1200" b="1" dirty="0">
                <a:latin typeface="Arial"/>
                <a:cs typeface="Arial"/>
              </a:rPr>
              <a:t> MA. Hereditary Colorectal Cancer. New York: Springer, 2010.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4292" y="6269803"/>
            <a:ext cx="47993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latin typeface="Arial"/>
                <a:cs typeface="Arial"/>
              </a:rPr>
              <a:t>Zbuk</a:t>
            </a:r>
            <a:r>
              <a:rPr lang="en-US" sz="1200" b="1" dirty="0">
                <a:latin typeface="Arial"/>
                <a:cs typeface="Arial"/>
              </a:rPr>
              <a:t> KM: Nat </a:t>
            </a:r>
            <a:r>
              <a:rPr lang="en-US" sz="1200" b="1" dirty="0" err="1">
                <a:latin typeface="Arial"/>
                <a:cs typeface="Arial"/>
              </a:rPr>
              <a:t>Clin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err="1">
                <a:latin typeface="Arial"/>
                <a:cs typeface="Arial"/>
              </a:rPr>
              <a:t>Pract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err="1">
                <a:latin typeface="Arial"/>
                <a:cs typeface="Arial"/>
              </a:rPr>
              <a:t>Gastroenterol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err="1">
                <a:latin typeface="Arial"/>
                <a:cs typeface="Arial"/>
              </a:rPr>
              <a:t>Hepatol</a:t>
            </a:r>
            <a:r>
              <a:rPr lang="en-US" sz="1200" b="1" dirty="0">
                <a:latin typeface="Arial"/>
                <a:cs typeface="Arial"/>
              </a:rPr>
              <a:t> 4: 492-502: 2007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9890" y="2130425"/>
            <a:ext cx="8720666" cy="20041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Arial"/>
                <a:cs typeface="Arial"/>
              </a:rPr>
              <a:t>Juvenile Polyposis ( JPS )</a:t>
            </a:r>
          </a:p>
        </p:txBody>
      </p:sp>
    </p:spTree>
    <p:extLst>
      <p:ext uri="{BB962C8B-B14F-4D97-AF65-F5344CB8AC3E}">
        <p14:creationId xmlns:p14="http://schemas.microsoft.com/office/powerpoint/2010/main" val="198163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707287"/>
              </p:ext>
            </p:extLst>
          </p:nvPr>
        </p:nvGraphicFramePr>
        <p:xfrm>
          <a:off x="316712" y="1864631"/>
          <a:ext cx="4012746" cy="388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54292" y="1963266"/>
            <a:ext cx="3499515" cy="3618090"/>
            <a:chOff x="1626518" y="541556"/>
            <a:chExt cx="4701822" cy="4394567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3162613" y="2909399"/>
              <a:ext cx="2325109" cy="40086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</a:rPr>
                <a:t>Sporadic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1626518" y="4535263"/>
              <a:ext cx="4701822" cy="400860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>
                  <a:solidFill>
                    <a:srgbClr val="FFFFFF"/>
                  </a:solidFill>
                  <a:latin typeface="Arial"/>
                  <a:cs typeface="Arial"/>
                </a:rPr>
                <a:t>COLORECTAL CANCER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 rot="3081952">
              <a:off x="1238891" y="1368075"/>
              <a:ext cx="1285870" cy="40086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Familial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 rot="3354375">
              <a:off x="2367682" y="1012063"/>
              <a:ext cx="1066565" cy="40086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HNPCC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 rot="3631123">
              <a:off x="3356900" y="842773"/>
              <a:ext cx="769823" cy="40086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FAP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 rot="3543167">
              <a:off x="2869120" y="813675"/>
              <a:ext cx="945100" cy="400862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MAP</a:t>
              </a:r>
            </a:p>
          </p:txBody>
        </p:sp>
      </p:grp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674700"/>
              </p:ext>
            </p:extLst>
          </p:nvPr>
        </p:nvGraphicFramePr>
        <p:xfrm>
          <a:off x="4572000" y="1864631"/>
          <a:ext cx="4440262" cy="388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5438242" y="202699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CRC Risk in Family History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712" y="195647"/>
            <a:ext cx="8506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Most Colorectal  Cancer are Sporadic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20271" y="927939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627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JPS ( Pathogenesis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8"/>
          <p:cNvSpPr txBox="1">
            <a:spLocks/>
          </p:cNvSpPr>
          <p:nvPr/>
        </p:nvSpPr>
        <p:spPr>
          <a:xfrm>
            <a:off x="211667" y="1282621"/>
            <a:ext cx="8763000" cy="24427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Mutation in </a:t>
            </a:r>
            <a:r>
              <a:rPr lang="en-US" sz="2800" b="1" dirty="0">
                <a:latin typeface="Arial"/>
                <a:cs typeface="Arial"/>
              </a:rPr>
              <a:t>SMAD4</a:t>
            </a:r>
            <a:r>
              <a:rPr lang="en-US" sz="2800" dirty="0">
                <a:latin typeface="Arial"/>
                <a:cs typeface="Arial"/>
              </a:rPr>
              <a:t> /</a:t>
            </a:r>
            <a:r>
              <a:rPr lang="en-US" sz="2800" b="1" dirty="0">
                <a:latin typeface="Arial"/>
                <a:cs typeface="Arial"/>
              </a:rPr>
              <a:t>BMPR1A</a:t>
            </a:r>
            <a:r>
              <a:rPr lang="en-US" sz="2800" dirty="0">
                <a:latin typeface="Arial"/>
                <a:cs typeface="Arial"/>
              </a:rPr>
              <a:t> gene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23" y="2300545"/>
            <a:ext cx="2222500" cy="3187700"/>
          </a:xfrm>
          <a:prstGeom prst="rect">
            <a:avLst/>
          </a:prstGeom>
        </p:spPr>
      </p:pic>
      <p:sp>
        <p:nvSpPr>
          <p:cNvPr id="7" name="Content Placeholder 8"/>
          <p:cNvSpPr txBox="1">
            <a:spLocks/>
          </p:cNvSpPr>
          <p:nvPr/>
        </p:nvSpPr>
        <p:spPr>
          <a:xfrm>
            <a:off x="211667" y="2648577"/>
            <a:ext cx="5912555" cy="26421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/>
                <a:cs typeface="Arial"/>
              </a:rPr>
              <a:t>SMAD 4 is controlled by </a:t>
            </a:r>
            <a:r>
              <a:rPr lang="en-US" sz="2800" dirty="0" err="1">
                <a:latin typeface="Arial"/>
                <a:cs typeface="Arial"/>
              </a:rPr>
              <a:t>TGF</a:t>
            </a:r>
            <a:r>
              <a:rPr lang="en-US" sz="2800" dirty="0" err="1">
                <a:latin typeface="Symbol" charset="2"/>
                <a:cs typeface="Symbol" charset="2"/>
              </a:rPr>
              <a:t>b</a:t>
            </a:r>
            <a:r>
              <a:rPr lang="en-US" sz="2800" dirty="0">
                <a:latin typeface="Symbol" charset="2"/>
                <a:cs typeface="Symbol" charset="2"/>
              </a:rPr>
              <a:t> </a:t>
            </a:r>
            <a:r>
              <a:rPr lang="en-US" sz="2800" dirty="0">
                <a:latin typeface="Arial"/>
                <a:cs typeface="Arial"/>
              </a:rPr>
              <a:t>pathway</a:t>
            </a:r>
            <a:endParaRPr lang="en-US" sz="2800" dirty="0">
              <a:latin typeface="Symbol" charset="2"/>
              <a:cs typeface="Symbol" charset="2"/>
            </a:endParaRPr>
          </a:p>
          <a:p>
            <a:pPr lvl="1"/>
            <a:r>
              <a:rPr lang="en-US" sz="2400" dirty="0">
                <a:latin typeface="Arial"/>
                <a:cs typeface="Arial"/>
              </a:rPr>
              <a:t>regulates cell growth and division</a:t>
            </a:r>
          </a:p>
          <a:p>
            <a:r>
              <a:rPr lang="en-US" sz="2800" dirty="0">
                <a:latin typeface="Arial"/>
                <a:cs typeface="Arial"/>
              </a:rPr>
              <a:t>Thus, loss of SMAD 4 creates un-regulated cell division </a:t>
            </a:r>
          </a:p>
        </p:txBody>
      </p:sp>
    </p:spTree>
    <p:extLst>
      <p:ext uri="{BB962C8B-B14F-4D97-AF65-F5344CB8AC3E}">
        <p14:creationId xmlns:p14="http://schemas.microsoft.com/office/powerpoint/2010/main" val="42238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07508" y="1214905"/>
            <a:ext cx="8627607" cy="545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1:100,000</a:t>
            </a:r>
          </a:p>
          <a:p>
            <a:r>
              <a:rPr lang="en-US" dirty="0">
                <a:latin typeface="Arial"/>
                <a:cs typeface="Arial"/>
              </a:rPr>
              <a:t>Up to 50% are de novo but able to pass to children</a:t>
            </a:r>
          </a:p>
          <a:p>
            <a:r>
              <a:rPr lang="en-US" dirty="0">
                <a:latin typeface="Arial"/>
                <a:cs typeface="Arial"/>
              </a:rPr>
              <a:t>15 % have congenital cardiac abnormalities and a subset have GI and/or pulmonary AVMs</a:t>
            </a:r>
          </a:p>
          <a:p>
            <a:r>
              <a:rPr lang="en-US" dirty="0">
                <a:latin typeface="Arial"/>
                <a:cs typeface="Arial"/>
              </a:rPr>
              <a:t>Age of presentation ( usually prior to age 20 )</a:t>
            </a:r>
          </a:p>
          <a:p>
            <a:r>
              <a:rPr lang="en-US" dirty="0">
                <a:latin typeface="Arial"/>
                <a:cs typeface="Arial"/>
              </a:rPr>
              <a:t>Presentation: Some patients may present with extensive polyposis resulting in </a:t>
            </a:r>
            <a:r>
              <a:rPr lang="en-US" u="sng" dirty="0">
                <a:latin typeface="Arial"/>
                <a:cs typeface="Arial"/>
              </a:rPr>
              <a:t>protein losing enteropathy</a:t>
            </a:r>
            <a:r>
              <a:rPr lang="en-US" dirty="0">
                <a:latin typeface="Arial"/>
                <a:cs typeface="Arial"/>
              </a:rPr>
              <a:t>, other may present with </a:t>
            </a:r>
            <a:r>
              <a:rPr lang="en-US" u="sng" dirty="0">
                <a:latin typeface="Arial"/>
                <a:cs typeface="Arial"/>
              </a:rPr>
              <a:t>unexplained anemia</a:t>
            </a:r>
            <a:r>
              <a:rPr lang="en-US" dirty="0">
                <a:latin typeface="Arial"/>
                <a:cs typeface="Arial"/>
              </a:rPr>
              <a:t>. 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JPS ( Clinical Manifestations 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0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0006" y="1103952"/>
            <a:ext cx="8584093" cy="44873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Adenomatous changes can be seen in some polyps, giving rise to cancer</a:t>
            </a:r>
          </a:p>
          <a:p>
            <a:pPr lvl="1"/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Distribution of polyps:</a:t>
            </a:r>
          </a:p>
          <a:p>
            <a:pPr lvl="1"/>
            <a:r>
              <a:rPr lang="en-US" dirty="0">
                <a:latin typeface="Arial"/>
                <a:cs typeface="Arial"/>
              </a:rPr>
              <a:t>Stomach 14%</a:t>
            </a:r>
          </a:p>
          <a:p>
            <a:pPr lvl="1"/>
            <a:r>
              <a:rPr lang="en-US" dirty="0">
                <a:latin typeface="Arial"/>
                <a:cs typeface="Arial"/>
              </a:rPr>
              <a:t>Duodenum 7%</a:t>
            </a:r>
          </a:p>
          <a:p>
            <a:pPr lvl="1"/>
            <a:r>
              <a:rPr lang="en-US" dirty="0">
                <a:latin typeface="Arial"/>
                <a:cs typeface="Arial"/>
              </a:rPr>
              <a:t>Jejunum and ileum 7%</a:t>
            </a:r>
          </a:p>
          <a:p>
            <a:pPr lvl="1"/>
            <a:r>
              <a:rPr lang="en-US" u="sng" dirty="0">
                <a:latin typeface="Arial"/>
                <a:cs typeface="Arial"/>
              </a:rPr>
              <a:t>Colorectal 98%</a:t>
            </a: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6104" y="6528482"/>
            <a:ext cx="4652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/>
                <a:cs typeface="Arial"/>
              </a:rPr>
              <a:t>Zbuk</a:t>
            </a:r>
            <a:r>
              <a:rPr lang="en-US" sz="1200" dirty="0">
                <a:latin typeface="Arial"/>
                <a:cs typeface="Arial"/>
              </a:rPr>
              <a:t> KM: Nat </a:t>
            </a:r>
            <a:r>
              <a:rPr lang="en-US" sz="1200" dirty="0" err="1">
                <a:latin typeface="Arial"/>
                <a:cs typeface="Arial"/>
              </a:rPr>
              <a:t>Clin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Pract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Gastroenterol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err="1">
                <a:latin typeface="Arial"/>
                <a:cs typeface="Arial"/>
              </a:rPr>
              <a:t>Hepatol</a:t>
            </a:r>
            <a:r>
              <a:rPr lang="en-US" sz="1200" dirty="0">
                <a:latin typeface="Arial"/>
                <a:cs typeface="Arial"/>
              </a:rPr>
              <a:t> 4: 492-502: 2007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5993" t="20104" r="3290" b="31425"/>
          <a:stretch/>
        </p:blipFill>
        <p:spPr>
          <a:xfrm>
            <a:off x="5501665" y="2663011"/>
            <a:ext cx="2829998" cy="245750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JPS ( Clinical Manifestations 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5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97781" y="1251941"/>
            <a:ext cx="8627607" cy="38389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atin typeface="Arial"/>
                <a:cs typeface="Arial"/>
              </a:rPr>
              <a:t>Overall risk of any GI CA ~ 50%</a:t>
            </a:r>
          </a:p>
          <a:p>
            <a:pPr lvl="1"/>
            <a:r>
              <a:rPr lang="en-US" sz="3600" dirty="0">
                <a:latin typeface="Arial"/>
                <a:cs typeface="Arial"/>
              </a:rPr>
              <a:t>Colorectal ~70%  (5% in the general population)</a:t>
            </a:r>
          </a:p>
          <a:p>
            <a:pPr lvl="1"/>
            <a:r>
              <a:rPr lang="pl-PL" sz="3600" dirty="0">
                <a:latin typeface="Arial"/>
                <a:cs typeface="Arial"/>
              </a:rPr>
              <a:t>Stomach </a:t>
            </a:r>
            <a:r>
              <a:rPr lang="en-US" sz="3600" dirty="0">
                <a:latin typeface="Arial"/>
                <a:cs typeface="Arial"/>
              </a:rPr>
              <a:t>30</a:t>
            </a:r>
            <a:r>
              <a:rPr lang="pl-PL" sz="3600" dirty="0">
                <a:latin typeface="Arial"/>
                <a:cs typeface="Arial"/>
              </a:rPr>
              <a:t>% </a:t>
            </a:r>
            <a:r>
              <a:rPr lang="en-US" sz="3600" dirty="0">
                <a:latin typeface="Arial"/>
                <a:cs typeface="Arial"/>
              </a:rPr>
              <a:t>for SMAD4 mutations (</a:t>
            </a:r>
            <a:r>
              <a:rPr lang="pl-PL" sz="3600" dirty="0">
                <a:latin typeface="Arial"/>
                <a:cs typeface="Arial"/>
              </a:rPr>
              <a:t>&lt;1%</a:t>
            </a:r>
            <a:r>
              <a:rPr lang="en-US" sz="3600" dirty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JPS ( Clinical Manifestations 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79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52780" y="1318567"/>
            <a:ext cx="7613183" cy="469781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Colon: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Colonoscopy at 12 and every 1-3 y thereafter. Polypectomy of all lesions &gt; 0.5 cm. </a:t>
            </a:r>
          </a:p>
          <a:p>
            <a:pPr lvl="1"/>
            <a:r>
              <a:rPr lang="en-US" dirty="0">
                <a:latin typeface="Arial"/>
                <a:cs typeface="Arial"/>
              </a:rPr>
              <a:t>Colectomy with IRA or TPC + IPAA may be necessary.</a:t>
            </a:r>
          </a:p>
          <a:p>
            <a:r>
              <a:rPr lang="en-US" dirty="0">
                <a:latin typeface="Arial"/>
                <a:cs typeface="Arial"/>
              </a:rPr>
              <a:t>Stomach/duodenum:</a:t>
            </a:r>
          </a:p>
          <a:p>
            <a:pPr lvl="1"/>
            <a:r>
              <a:rPr lang="en-US" dirty="0">
                <a:latin typeface="Arial"/>
                <a:cs typeface="Arial"/>
              </a:rPr>
              <a:t>EGD at age 12 and every 1-3 </a:t>
            </a:r>
            <a:r>
              <a:rPr lang="en-US" dirty="0" err="1">
                <a:latin typeface="Arial"/>
                <a:cs typeface="Arial"/>
              </a:rPr>
              <a:t>yr</a:t>
            </a:r>
            <a:r>
              <a:rPr lang="en-US" dirty="0">
                <a:latin typeface="Arial"/>
                <a:cs typeface="Arial"/>
              </a:rPr>
              <a:t> thereafter.  Polypectomy of all lesions &gt; 0.5 cm</a:t>
            </a:r>
          </a:p>
          <a:p>
            <a:r>
              <a:rPr lang="en-US" dirty="0">
                <a:latin typeface="Arial"/>
                <a:cs typeface="Arial"/>
              </a:rPr>
              <a:t>Rest of small bowel: ‘periodic’ capsule or CTE</a:t>
            </a:r>
          </a:p>
          <a:p>
            <a:pPr lvl="1"/>
            <a:r>
              <a:rPr lang="en-US" dirty="0">
                <a:latin typeface="Arial"/>
                <a:cs typeface="Arial"/>
              </a:rPr>
              <a:t>Extensive duodenal polyposis, unexplained anemia, protein-losing enteropathy</a:t>
            </a:r>
          </a:p>
          <a:p>
            <a:r>
              <a:rPr lang="en-US" dirty="0">
                <a:latin typeface="Arial"/>
                <a:cs typeface="Arial"/>
              </a:rPr>
              <a:t>No specific rec for pancreas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rial"/>
                <a:cs typeface="Arial"/>
              </a:rPr>
              <a:t>JPS ( Screening and Management)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81107" y="23983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"/>
                <a:cs typeface="Arial"/>
              </a:rPr>
              <a:t>Lynch syndrome</a:t>
            </a:r>
          </a:p>
        </p:txBody>
      </p:sp>
    </p:spTree>
    <p:extLst>
      <p:ext uri="{BB962C8B-B14F-4D97-AF65-F5344CB8AC3E}">
        <p14:creationId xmlns:p14="http://schemas.microsoft.com/office/powerpoint/2010/main" val="1546874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192" y="298216"/>
            <a:ext cx="8583281" cy="9099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199" y="1600200"/>
            <a:ext cx="7590589" cy="40534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This is the most common inherited form of colon cancer susceptibility.  </a:t>
            </a:r>
          </a:p>
          <a:p>
            <a:r>
              <a:rPr lang="en-US" dirty="0">
                <a:latin typeface="Arial"/>
                <a:cs typeface="Arial"/>
              </a:rPr>
              <a:t>It accounts for about 3-5% of the total burden of colon cancer.  </a:t>
            </a:r>
          </a:p>
          <a:p>
            <a:r>
              <a:rPr lang="en-US" dirty="0">
                <a:latin typeface="Arial"/>
                <a:cs typeface="Arial"/>
              </a:rPr>
              <a:t>AD with incomplete penetrance</a:t>
            </a:r>
          </a:p>
          <a:p>
            <a:r>
              <a:rPr lang="en-US" dirty="0">
                <a:latin typeface="Arial"/>
                <a:cs typeface="Arial"/>
              </a:rPr>
              <a:t>100,000 -300,000 Americans have Lynch Syndrome</a:t>
            </a:r>
          </a:p>
          <a:p>
            <a:r>
              <a:rPr lang="en-US" dirty="0">
                <a:latin typeface="Arial"/>
                <a:cs typeface="Arial"/>
              </a:rPr>
              <a:t>The syndrome is caused by mutations that disrupt expression of genes involved in DNA mismatch repair.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97781" y="1182900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7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777" y="229186"/>
            <a:ext cx="9037808" cy="9099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Mismatch repair (MMR)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23" t="29674" r="5358" b="4181"/>
          <a:stretch/>
        </p:blipFill>
        <p:spPr>
          <a:xfrm>
            <a:off x="4457033" y="3739595"/>
            <a:ext cx="4569508" cy="25034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5297" t="3408" r="12909" b="9573"/>
          <a:stretch/>
        </p:blipFill>
        <p:spPr>
          <a:xfrm>
            <a:off x="267834" y="1364916"/>
            <a:ext cx="4017217" cy="51791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4507" y="1485231"/>
            <a:ext cx="4045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>
                <a:latin typeface="Arial"/>
                <a:cs typeface="Arial"/>
              </a:rPr>
              <a:t>MMR corrects polymerase errors that spontaneously occur during DNA replication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Arial"/>
                <a:cs typeface="Arial"/>
              </a:rPr>
              <a:t>correct errors by forming a complex that binds to the mismatched section of DNA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97781" y="1017228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926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/>
                <a:cs typeface="Arial"/>
              </a:rPr>
              <a:t>Genetics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1" y="1417638"/>
            <a:ext cx="8472904" cy="52264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Lynch is a dominant syndrome due to germline mutations in one allele of any of the following genes: 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MLH1 (1/3 of cases) [ classic &amp; 30% are missense ]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MSH2 (1/3) [ classic form ]</a:t>
            </a:r>
          </a:p>
          <a:p>
            <a:pPr lvl="1"/>
            <a:r>
              <a:rPr lang="en-US" dirty="0">
                <a:latin typeface="Arial"/>
                <a:cs typeface="Arial"/>
              </a:rPr>
              <a:t>MSH6 (1/6) [ attenuated form &amp; MSI-L cancers ]</a:t>
            </a:r>
          </a:p>
          <a:p>
            <a:pPr lvl="1"/>
            <a:r>
              <a:rPr lang="en-US" dirty="0">
                <a:latin typeface="Arial"/>
                <a:cs typeface="Arial"/>
              </a:rPr>
              <a:t>PMS2 (1/6) [attenuated form &amp; MSI-H cancers ]</a:t>
            </a:r>
          </a:p>
          <a:p>
            <a:pPr marL="457200" lvl="1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1:1,000- 1:3,000 are carriers of MMR gene mutations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97781" y="1127676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4777" y="173962"/>
            <a:ext cx="9037808" cy="9099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Microsatellite Instability (MSI)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170" y="1238804"/>
            <a:ext cx="524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repeating units of one to six base pairs in length.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26188" y="1208185"/>
            <a:ext cx="2702328" cy="2277388"/>
            <a:chOff x="6026188" y="1208185"/>
            <a:chExt cx="2702328" cy="22773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51770" t="29564" r="22009" b="43337"/>
            <a:stretch/>
          </p:blipFill>
          <p:spPr>
            <a:xfrm>
              <a:off x="6026188" y="1208185"/>
              <a:ext cx="2702328" cy="227738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026188" y="3208574"/>
              <a:ext cx="246857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/>
                  <a:cs typeface="Arial"/>
                </a:rPr>
                <a:t>repeated sequences of DNA 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397781" y="1017228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876" t="59411" r="12710" b="1"/>
          <a:stretch/>
        </p:blipFill>
        <p:spPr>
          <a:xfrm>
            <a:off x="6026189" y="3863466"/>
            <a:ext cx="2702328" cy="20222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4170" y="3770704"/>
            <a:ext cx="5246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represents phenotypic evidence that MMR is not functioning normally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MSI does not seem to have any clinical effect [a marker of faulty DNA repair 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269682" y="6285766"/>
            <a:ext cx="4728842" cy="430395"/>
            <a:chOff x="4933412" y="6073267"/>
            <a:chExt cx="3916479" cy="683425"/>
          </a:xfrm>
        </p:grpSpPr>
        <p:sp>
          <p:nvSpPr>
            <p:cNvPr id="12" name="Rectangle 11"/>
            <p:cNvSpPr/>
            <p:nvPr/>
          </p:nvSpPr>
          <p:spPr>
            <a:xfrm>
              <a:off x="5481506" y="6073267"/>
              <a:ext cx="33683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Boland CR, et al. Cancer Res. 1998;58:5248-5257.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33412" y="6295027"/>
              <a:ext cx="38679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Giardiello</a:t>
              </a:r>
              <a:r>
                <a:rPr lang="en-US" sz="1200" b="1" dirty="0">
                  <a:latin typeface="Arial"/>
                  <a:cs typeface="Arial"/>
                </a:rPr>
                <a:t> FM, et al. </a:t>
              </a:r>
              <a:r>
                <a:rPr lang="en-US" sz="1200" b="1" i="1" dirty="0">
                  <a:latin typeface="Arial"/>
                  <a:cs typeface="Arial"/>
                </a:rPr>
                <a:t>Gastroenterology</a:t>
              </a:r>
              <a:r>
                <a:rPr lang="en-US" sz="1200" b="1" dirty="0">
                  <a:latin typeface="Arial"/>
                  <a:cs typeface="Arial"/>
                </a:rPr>
                <a:t>. 2001;121:198-213.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12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4817"/>
            <a:ext cx="9144000" cy="45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50" b="1" dirty="0">
                <a:solidFill>
                  <a:srgbClr val="000000"/>
                </a:solidFill>
                <a:latin typeface="Arial"/>
                <a:cs typeface="Arial"/>
              </a:rPr>
              <a:t>Colorectal Carcinogenesis  [ Adenoma Carcinoma Sequence ]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8608" y="6311918"/>
            <a:ext cx="4259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Bert Vogelstein  Nat Med 2004:10:789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46324458"/>
              </p:ext>
            </p:extLst>
          </p:nvPr>
        </p:nvGraphicFramePr>
        <p:xfrm>
          <a:off x="399186" y="3849401"/>
          <a:ext cx="3569568" cy="251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4044010"/>
              </p:ext>
            </p:extLst>
          </p:nvPr>
        </p:nvGraphicFramePr>
        <p:xfrm>
          <a:off x="4104564" y="2593955"/>
          <a:ext cx="3569568" cy="251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297813" y="3572929"/>
            <a:ext cx="0" cy="6838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84049" y="3237968"/>
            <a:ext cx="418651" cy="611433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53953" y="1493373"/>
            <a:ext cx="823344" cy="1097580"/>
          </a:xfrm>
          <a:prstGeom prst="ellipse">
            <a:avLst/>
          </a:prstGeom>
          <a:ln>
            <a:solidFill>
              <a:srgbClr val="0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/>
          <p:cNvSpPr/>
          <p:nvPr/>
        </p:nvSpPr>
        <p:spPr>
          <a:xfrm>
            <a:off x="6335559" y="990930"/>
            <a:ext cx="1200130" cy="1603025"/>
          </a:xfrm>
          <a:prstGeom prst="blockArc">
            <a:avLst>
              <a:gd name="adj1" fmla="val 8945790"/>
              <a:gd name="adj2" fmla="val 1552157"/>
              <a:gd name="adj3" fmla="val 22216"/>
            </a:avLst>
          </a:prstGeom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93375" y="2593955"/>
            <a:ext cx="0" cy="5236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823665" y="1765266"/>
            <a:ext cx="0" cy="8286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63406" y="1367762"/>
            <a:ext cx="13955" cy="79553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xplosion 1 18"/>
          <p:cNvSpPr/>
          <p:nvPr/>
        </p:nvSpPr>
        <p:spPr>
          <a:xfrm>
            <a:off x="7103084" y="1618983"/>
            <a:ext cx="571048" cy="1445046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lock Arc 19"/>
          <p:cNvSpPr/>
          <p:nvPr/>
        </p:nvSpPr>
        <p:spPr>
          <a:xfrm>
            <a:off x="1604823" y="4033502"/>
            <a:ext cx="865208" cy="334962"/>
          </a:xfrm>
          <a:prstGeom prst="blockArc">
            <a:avLst/>
          </a:prstGeom>
          <a:ln>
            <a:solidFill>
              <a:srgbClr val="0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1634" y="3064029"/>
            <a:ext cx="852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APC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23536" y="2194411"/>
            <a:ext cx="1354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K-</a:t>
            </a:r>
            <a:r>
              <a:rPr lang="en-US" b="1" i="1" dirty="0">
                <a:solidFill>
                  <a:srgbClr val="000000"/>
                </a:solidFill>
                <a:latin typeface="Arial"/>
                <a:cs typeface="Arial"/>
              </a:rPr>
              <a:t>RAS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86366" y="1004806"/>
            <a:ext cx="133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DCC,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Loss 18q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37227" y="806264"/>
            <a:ext cx="852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p53</a:t>
            </a:r>
          </a:p>
        </p:txBody>
      </p:sp>
      <p:sp>
        <p:nvSpPr>
          <p:cNvPr id="34" name="Freeform 33"/>
          <p:cNvSpPr/>
          <p:nvPr/>
        </p:nvSpPr>
        <p:spPr>
          <a:xfrm>
            <a:off x="5958776" y="2163297"/>
            <a:ext cx="419526" cy="418702"/>
          </a:xfrm>
          <a:custGeom>
            <a:avLst/>
            <a:gdLst>
              <a:gd name="connsiteX0" fmla="*/ 0 w 419526"/>
              <a:gd name="connsiteY0" fmla="*/ 418702 h 418702"/>
              <a:gd name="connsiteX1" fmla="*/ 153505 w 419526"/>
              <a:gd name="connsiteY1" fmla="*/ 390789 h 418702"/>
              <a:gd name="connsiteX2" fmla="*/ 251190 w 419526"/>
              <a:gd name="connsiteY2" fmla="*/ 321005 h 418702"/>
              <a:gd name="connsiteX3" fmla="*/ 334920 w 419526"/>
              <a:gd name="connsiteY3" fmla="*/ 237265 h 418702"/>
              <a:gd name="connsiteX4" fmla="*/ 362829 w 419526"/>
              <a:gd name="connsiteY4" fmla="*/ 195394 h 418702"/>
              <a:gd name="connsiteX5" fmla="*/ 404694 w 419526"/>
              <a:gd name="connsiteY5" fmla="*/ 97697 h 418702"/>
              <a:gd name="connsiteX6" fmla="*/ 418649 w 419526"/>
              <a:gd name="connsiteY6" fmla="*/ 41870 h 418702"/>
              <a:gd name="connsiteX7" fmla="*/ 418649 w 419526"/>
              <a:gd name="connsiteY7" fmla="*/ 0 h 418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526" h="418702">
                <a:moveTo>
                  <a:pt x="0" y="418702"/>
                </a:moveTo>
                <a:cubicBezTo>
                  <a:pt x="38488" y="413891"/>
                  <a:pt x="110480" y="412304"/>
                  <a:pt x="153505" y="390789"/>
                </a:cubicBezTo>
                <a:cubicBezTo>
                  <a:pt x="170490" y="382295"/>
                  <a:pt x="243291" y="328115"/>
                  <a:pt x="251190" y="321005"/>
                </a:cubicBezTo>
                <a:cubicBezTo>
                  <a:pt x="280529" y="294597"/>
                  <a:pt x="313027" y="270110"/>
                  <a:pt x="334920" y="237265"/>
                </a:cubicBezTo>
                <a:cubicBezTo>
                  <a:pt x="344223" y="223308"/>
                  <a:pt x="354508" y="209958"/>
                  <a:pt x="362829" y="195394"/>
                </a:cubicBezTo>
                <a:cubicBezTo>
                  <a:pt x="384094" y="158174"/>
                  <a:pt x="393511" y="136843"/>
                  <a:pt x="404694" y="97697"/>
                </a:cubicBezTo>
                <a:cubicBezTo>
                  <a:pt x="409963" y="79253"/>
                  <a:pt x="415937" y="60859"/>
                  <a:pt x="418649" y="41870"/>
                </a:cubicBezTo>
                <a:cubicBezTo>
                  <a:pt x="420623" y="28054"/>
                  <a:pt x="418649" y="13957"/>
                  <a:pt x="418649" y="0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Ribbon 34"/>
          <p:cNvSpPr/>
          <p:nvPr/>
        </p:nvSpPr>
        <p:spPr>
          <a:xfrm>
            <a:off x="3181735" y="3849401"/>
            <a:ext cx="228217" cy="407409"/>
          </a:xfrm>
          <a:prstGeom prst="ribbon2">
            <a:avLst/>
          </a:prstGeom>
          <a:ln>
            <a:solidFill>
              <a:srgbClr val="0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rved Up Ribbon 35"/>
          <p:cNvSpPr/>
          <p:nvPr/>
        </p:nvSpPr>
        <p:spPr>
          <a:xfrm>
            <a:off x="4583013" y="2593956"/>
            <a:ext cx="371004" cy="644012"/>
          </a:xfrm>
          <a:prstGeom prst="ellipseRibbon2">
            <a:avLst/>
          </a:prstGeom>
          <a:ln>
            <a:solidFill>
              <a:srgbClr val="0000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t="10104" r="72571" b="63594"/>
          <a:stretch/>
        </p:blipFill>
        <p:spPr>
          <a:xfrm>
            <a:off x="119532" y="5631899"/>
            <a:ext cx="1515727" cy="1089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0411" t="23294" r="67930" b="50000"/>
          <a:stretch/>
        </p:blipFill>
        <p:spPr>
          <a:xfrm>
            <a:off x="2823414" y="5025118"/>
            <a:ext cx="839533" cy="1441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711" t="23244" r="44607" b="55652"/>
          <a:stretch/>
        </p:blipFill>
        <p:spPr>
          <a:xfrm>
            <a:off x="4353953" y="4390490"/>
            <a:ext cx="1154723" cy="1334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754" t="10118" b="28706"/>
          <a:stretch/>
        </p:blipFill>
        <p:spPr>
          <a:xfrm>
            <a:off x="6241003" y="3907374"/>
            <a:ext cx="1294686" cy="1684421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119532" y="648781"/>
            <a:ext cx="884903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994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106192" y="298217"/>
            <a:ext cx="8583281" cy="6970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Colorectal cancer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553350" y="1123526"/>
            <a:ext cx="3136123" cy="453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/>
                <a:cs typeface="Arial"/>
              </a:rPr>
              <a:t>Pathology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5033853" y="1503999"/>
            <a:ext cx="4110147" cy="5091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Colon cancers in Lynch syndrome are predominantly right sided, large, medullary growth pattern, mucinous, and elicit a strong inflammatory response (so-called ‘</a:t>
            </a:r>
            <a:r>
              <a:rPr lang="en-US" dirty="0" err="1">
                <a:latin typeface="Arial"/>
                <a:cs typeface="Arial"/>
              </a:rPr>
              <a:t>Crohn’s</a:t>
            </a:r>
            <a:r>
              <a:rPr lang="en-US" dirty="0">
                <a:latin typeface="Arial"/>
                <a:cs typeface="Arial"/>
              </a:rPr>
              <a:t>-like’ reaction).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6450" y="4272661"/>
            <a:ext cx="4163206" cy="2480585"/>
            <a:chOff x="96450" y="4272661"/>
            <a:chExt cx="4163206" cy="2480585"/>
          </a:xfrm>
        </p:grpSpPr>
        <p:sp>
          <p:nvSpPr>
            <p:cNvPr id="39" name="Title 1"/>
            <p:cNvSpPr txBox="1">
              <a:spLocks/>
            </p:cNvSpPr>
            <p:nvPr/>
          </p:nvSpPr>
          <p:spPr>
            <a:xfrm>
              <a:off x="566000" y="6474892"/>
              <a:ext cx="3693656" cy="278354"/>
            </a:xfrm>
            <a:prstGeom prst="rect">
              <a:avLst/>
            </a:prstGeom>
          </p:spPr>
          <p:txBody>
            <a:bodyPr>
              <a:normAutofit fontScale="85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dirty="0">
                  <a:latin typeface="Arial"/>
                  <a:cs typeface="Arial"/>
                </a:rPr>
                <a:t>Age in Years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6450" y="4272661"/>
              <a:ext cx="4163206" cy="2322626"/>
              <a:chOff x="96450" y="4272661"/>
              <a:chExt cx="4163206" cy="2322626"/>
            </a:xfrm>
          </p:grpSpPr>
          <p:graphicFrame>
            <p:nvGraphicFramePr>
              <p:cNvPr id="38" name="Chart 3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3583464"/>
                  </p:ext>
                </p:extLst>
              </p:nvPr>
            </p:nvGraphicFramePr>
            <p:xfrm>
              <a:off x="424922" y="4341550"/>
              <a:ext cx="3834734" cy="225373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40" name="Title 1"/>
              <p:cNvSpPr txBox="1">
                <a:spLocks/>
              </p:cNvSpPr>
              <p:nvPr/>
            </p:nvSpPr>
            <p:spPr>
              <a:xfrm rot="5400000">
                <a:off x="-519487" y="5198013"/>
                <a:ext cx="1648295" cy="41642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b="1" dirty="0">
                    <a:latin typeface="Arial"/>
                    <a:cs typeface="Arial"/>
                  </a:rPr>
                  <a:t>% of incidence</a:t>
                </a:r>
              </a:p>
            </p:txBody>
          </p:sp>
          <p:sp>
            <p:nvSpPr>
              <p:cNvPr id="42" name="Title 1"/>
              <p:cNvSpPr txBox="1">
                <a:spLocks/>
              </p:cNvSpPr>
              <p:nvPr/>
            </p:nvSpPr>
            <p:spPr>
              <a:xfrm>
                <a:off x="815474" y="4272661"/>
                <a:ext cx="2377358" cy="59749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b="1" dirty="0">
                    <a:latin typeface="Arial"/>
                    <a:cs typeface="Arial"/>
                  </a:rPr>
                  <a:t>Age of Diagnosis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9352" y="1192746"/>
            <a:ext cx="4994501" cy="3071328"/>
            <a:chOff x="39352" y="1192746"/>
            <a:chExt cx="4994501" cy="3071328"/>
          </a:xfrm>
        </p:grpSpPr>
        <p:grpSp>
          <p:nvGrpSpPr>
            <p:cNvPr id="30" name="Group 29"/>
            <p:cNvGrpSpPr/>
            <p:nvPr/>
          </p:nvGrpSpPr>
          <p:grpSpPr>
            <a:xfrm>
              <a:off x="487906" y="1576897"/>
              <a:ext cx="2704926" cy="2388429"/>
              <a:chOff x="1056105" y="995308"/>
              <a:chExt cx="2459790" cy="201427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9646" t="24607" r="21214" b="10889"/>
              <a:stretch/>
            </p:blipFill>
            <p:spPr>
              <a:xfrm>
                <a:off x="1056105" y="995308"/>
                <a:ext cx="2459790" cy="2014272"/>
              </a:xfrm>
              <a:prstGeom prst="rect">
                <a:avLst/>
              </a:prstGeom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2860836" y="995308"/>
                <a:ext cx="320842" cy="836166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urved Connector 13"/>
              <p:cNvCxnSpPr/>
              <p:nvPr/>
            </p:nvCxnSpPr>
            <p:spPr>
              <a:xfrm rot="10800000" flipV="1">
                <a:off x="1604211" y="1263314"/>
                <a:ext cx="1363578" cy="1136320"/>
              </a:xfrm>
              <a:prstGeom prst="curvedConnector3">
                <a:avLst>
                  <a:gd name="adj1" fmla="val 122549"/>
                </a:avLst>
              </a:prstGeom>
              <a:ln w="57150" cmpd="sng">
                <a:solidFill>
                  <a:srgbClr val="31FF2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/>
              <p:cNvCxnSpPr/>
              <p:nvPr/>
            </p:nvCxnSpPr>
            <p:spPr>
              <a:xfrm rot="5400000">
                <a:off x="2041183" y="1722026"/>
                <a:ext cx="1746266" cy="828842"/>
              </a:xfrm>
              <a:prstGeom prst="curvedConnector3">
                <a:avLst>
                  <a:gd name="adj1" fmla="val 76794"/>
                </a:avLst>
              </a:prstGeom>
              <a:ln w="57150" cmpd="sng">
                <a:solidFill>
                  <a:srgbClr val="3366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39352" y="1192746"/>
              <a:ext cx="2433140" cy="597497"/>
            </a:xfrm>
            <a:prstGeom prst="rect">
              <a:avLst/>
            </a:prstGeom>
          </p:spPr>
          <p:txBody>
            <a:bodyPr>
              <a:normAutofit fontScale="7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>
                  <a:latin typeface="Arial"/>
                  <a:cs typeface="Arial"/>
                </a:rPr>
                <a:t>HNPCC Right sided (60-80%)</a:t>
              </a:r>
            </a:p>
            <a:p>
              <a:pPr algn="l"/>
              <a:r>
                <a:rPr lang="en-US" sz="1600" b="1" dirty="0">
                  <a:latin typeface="Arial"/>
                  <a:cs typeface="Arial"/>
                </a:rPr>
                <a:t>~ 40 YO </a:t>
              </a:r>
            </a:p>
          </p:txBody>
        </p:sp>
        <p:sp>
          <p:nvSpPr>
            <p:cNvPr id="34" name="Title 1"/>
            <p:cNvSpPr txBox="1">
              <a:spLocks/>
            </p:cNvSpPr>
            <p:nvPr/>
          </p:nvSpPr>
          <p:spPr>
            <a:xfrm>
              <a:off x="2289468" y="3666577"/>
              <a:ext cx="2318000" cy="597497"/>
            </a:xfrm>
            <a:prstGeom prst="rect">
              <a:avLst/>
            </a:prstGeom>
          </p:spPr>
          <p:txBody>
            <a:bodyPr>
              <a:normAutofit fontScale="7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>
                  <a:latin typeface="Arial"/>
                  <a:cs typeface="Arial"/>
                </a:rPr>
                <a:t>Sporadic Left sided (70%)</a:t>
              </a:r>
            </a:p>
            <a:p>
              <a:pPr algn="l"/>
              <a:r>
                <a:rPr lang="en-US" sz="1600" b="1" dirty="0">
                  <a:latin typeface="Arial"/>
                  <a:cs typeface="Arial"/>
                </a:rPr>
                <a:t>~ 60 YO 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r="51236"/>
            <a:stretch/>
          </p:blipFill>
          <p:spPr>
            <a:xfrm>
              <a:off x="3266127" y="1576896"/>
              <a:ext cx="1767726" cy="1559243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397781" y="1017228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3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51779"/>
              </p:ext>
            </p:extLst>
          </p:nvPr>
        </p:nvGraphicFramePr>
        <p:xfrm>
          <a:off x="628315" y="1177177"/>
          <a:ext cx="8194841" cy="438911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194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83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/>
                          <a:cs typeface="Arial"/>
                        </a:rPr>
                        <a:t>Colorectal tumors should be tested for MSI in </a:t>
                      </a:r>
                    </a:p>
                    <a:p>
                      <a:pPr algn="ctr"/>
                      <a:r>
                        <a:rPr lang="en-US" sz="2200" dirty="0">
                          <a:latin typeface="Arial"/>
                          <a:cs typeface="Arial"/>
                        </a:rPr>
                        <a:t>individuals meeting </a:t>
                      </a:r>
                      <a:r>
                        <a:rPr lang="en-US" sz="2200" b="1" dirty="0">
                          <a:latin typeface="Arial"/>
                          <a:cs typeface="Arial"/>
                        </a:rPr>
                        <a:t>any</a:t>
                      </a:r>
                      <a:r>
                        <a:rPr lang="en-US" sz="2200" dirty="0">
                          <a:latin typeface="Arial"/>
                          <a:cs typeface="Arial"/>
                        </a:rPr>
                        <a:t> of the following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3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CRC diagnosed at age 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&lt;50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76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Presence of synchronous , metachronous CRC, or other HNPCC-associated tumors 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regardless</a:t>
                      </a:r>
                      <a:r>
                        <a:rPr lang="en-US" b="1" u="sng" baseline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of age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(Endometrial, stomach, ovarian, pancreas, ureter and renal pelvis, biliary tract, and brain tumors, sebaceous gland adenomas and keratoacanthomas in Muir-Torre syndrome, and carcinoma of the small bowel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9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CRC with the MSI-H histology diagnosed at age 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&lt;60 years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(Presence of tumor infiltrating lymphocytes, </a:t>
                      </a:r>
                      <a:r>
                        <a:rPr lang="en-US" sz="1600" i="1" dirty="0" err="1">
                          <a:latin typeface="Arial"/>
                          <a:cs typeface="Arial"/>
                        </a:rPr>
                        <a:t>Croh’s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-like lymphocytic reaction, mucinous/signet-ring differentiation, or medullary growth pattern.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2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/>
                          <a:cs typeface="Arial"/>
                        </a:rPr>
                        <a:t>CRC or tumors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associated with </a:t>
                      </a:r>
                      <a:r>
                        <a:rPr lang="en-US" b="1" dirty="0">
                          <a:latin typeface="Arial"/>
                          <a:cs typeface="Arial"/>
                        </a:rPr>
                        <a:t>HNPCC-related tumors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b="1" dirty="0">
                          <a:latin typeface="Arial"/>
                          <a:cs typeface="Arial"/>
                        </a:rPr>
                        <a:t>diagnosed in ≥1 first-degree relative at age 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&lt;50 years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21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CRC or tumors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associated with </a:t>
                      </a:r>
                      <a:r>
                        <a:rPr lang="en-US" b="1" dirty="0">
                          <a:latin typeface="Arial"/>
                          <a:cs typeface="Arial"/>
                        </a:rPr>
                        <a:t>HNPCC-related tumors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b="1" dirty="0">
                          <a:latin typeface="Arial"/>
                          <a:cs typeface="Arial"/>
                        </a:rPr>
                        <a:t>diagnosed in ≥2 first- or second-degree relatives </a:t>
                      </a:r>
                      <a:r>
                        <a:rPr lang="en-US" b="1" u="sng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at any age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27790" y="183135"/>
            <a:ext cx="8194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Revised Bethesda Guidelines for Testing Colorectal Cancers for Microsatellite Instability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844" y="5800986"/>
            <a:ext cx="8823156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baseline="-25000" dirty="0">
                <a:latin typeface="Arial"/>
                <a:cs typeface="Arial"/>
              </a:rPr>
              <a:t>*</a:t>
            </a:r>
            <a:r>
              <a:rPr lang="en-US" b="1" dirty="0">
                <a:latin typeface="Arial"/>
                <a:cs typeface="Arial"/>
              </a:rPr>
              <a:t>  Intended to ID patients for MSI testing. NOT a diagnostic criteria for LYNCH.</a:t>
            </a:r>
          </a:p>
          <a:p>
            <a:r>
              <a:rPr lang="en-US" sz="4000" b="1" baseline="-25000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r>
              <a:rPr lang="en-US" b="1" dirty="0">
                <a:latin typeface="Arial"/>
                <a:cs typeface="Arial"/>
              </a:rPr>
              <a:t>  If a tumor is not available, germline DNA testing should be considered.</a:t>
            </a:r>
          </a:p>
        </p:txBody>
      </p:sp>
    </p:spTree>
    <p:extLst>
      <p:ext uri="{BB962C8B-B14F-4D97-AF65-F5344CB8AC3E}">
        <p14:creationId xmlns:p14="http://schemas.microsoft.com/office/powerpoint/2010/main" val="19880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29" r="1736" b="6591"/>
          <a:stretch/>
        </p:blipFill>
        <p:spPr>
          <a:xfrm>
            <a:off x="81068" y="889000"/>
            <a:ext cx="8943633" cy="4947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2699" y="283710"/>
            <a:ext cx="560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Universal screening by tumor testing</a:t>
            </a:r>
          </a:p>
        </p:txBody>
      </p:sp>
    </p:spTree>
    <p:extLst>
      <p:ext uri="{BB962C8B-B14F-4D97-AF65-F5344CB8AC3E}">
        <p14:creationId xmlns:p14="http://schemas.microsoft.com/office/powerpoint/2010/main" val="3038197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199" y="1242917"/>
            <a:ext cx="8501016" cy="544452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"/>
                <a:cs typeface="Arial"/>
              </a:rPr>
              <a:t>Colon cancer prevention</a:t>
            </a:r>
            <a:r>
              <a:rPr lang="en-US" dirty="0">
                <a:latin typeface="Arial"/>
                <a:cs typeface="Arial"/>
              </a:rPr>
              <a:t>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yearly colonoscopy surveillance starting at age 20-25 if family refuses genetic testing 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Family member with MMR (-), q 5yr colonoscopy starting 10 </a:t>
            </a:r>
            <a:r>
              <a:rPr lang="en-US" dirty="0" err="1">
                <a:latin typeface="Arial"/>
                <a:cs typeface="Arial"/>
              </a:rPr>
              <a:t>yrs</a:t>
            </a:r>
            <a:r>
              <a:rPr lang="en-US" dirty="0">
                <a:latin typeface="Arial"/>
                <a:cs typeface="Arial"/>
              </a:rPr>
              <a:t> from youngest family members </a:t>
            </a:r>
          </a:p>
          <a:p>
            <a:pPr lvl="1"/>
            <a:r>
              <a:rPr lang="en-US" dirty="0">
                <a:latin typeface="Arial"/>
                <a:cs typeface="Arial"/>
              </a:rPr>
              <a:t>Family member with MMR (+), consider prophylactic colectomy</a:t>
            </a:r>
          </a:p>
          <a:p>
            <a:pPr lvl="1"/>
            <a:r>
              <a:rPr lang="en-US" dirty="0">
                <a:latin typeface="Arial"/>
                <a:cs typeface="Arial"/>
              </a:rPr>
              <a:t>Aspirin (once daily) reduces the risk of cancer and is recommended ( CAPP2 trial [ long term 600mg/day decreased CRC by 63% ] and CAPP3 determine optimal dose )</a:t>
            </a:r>
          </a:p>
          <a:p>
            <a:r>
              <a:rPr lang="en-US" b="1" dirty="0">
                <a:latin typeface="Arial"/>
                <a:cs typeface="Arial"/>
              </a:rPr>
              <a:t>Colon cancer treatment</a:t>
            </a:r>
            <a:r>
              <a:rPr lang="en-US" dirty="0">
                <a:latin typeface="Arial"/>
                <a:cs typeface="Arial"/>
              </a:rPr>
              <a:t>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subtotal colectomy and ileorectal anastomosis should be offered. </a:t>
            </a:r>
          </a:p>
          <a:p>
            <a:pPr lvl="1"/>
            <a:r>
              <a:rPr lang="en-US" dirty="0">
                <a:latin typeface="Arial"/>
                <a:cs typeface="Arial"/>
              </a:rPr>
              <a:t>Need annual rectal surveillance ( 12 % over 12 years ) </a:t>
            </a:r>
          </a:p>
          <a:p>
            <a:pPr lvl="1"/>
            <a:r>
              <a:rPr lang="en-US" dirty="0">
                <a:latin typeface="Arial"/>
                <a:cs typeface="Arial"/>
              </a:rPr>
              <a:t>MSI-high tumors do not derive as much benefit from commonly used regimens (containing 5-FU) </a:t>
            </a:r>
          </a:p>
          <a:p>
            <a:r>
              <a:rPr lang="en-US" dirty="0">
                <a:latin typeface="Arial"/>
                <a:cs typeface="Arial"/>
              </a:rPr>
              <a:t>Gastric cancer prevention: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EGD for high risk individuals (coming from endemic areas, family history)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645" y="72203"/>
            <a:ext cx="8752618" cy="101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Management</a:t>
            </a:r>
            <a:r>
              <a:rPr lang="en-US" sz="3200" dirty="0"/>
              <a:t> </a:t>
            </a:r>
            <a:r>
              <a:rPr lang="en-US" sz="3200" b="1" dirty="0">
                <a:latin typeface="Arial"/>
                <a:cs typeface="Arial"/>
              </a:rPr>
              <a:t>for Lynch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97781" y="1086410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3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94558" y="1384040"/>
            <a:ext cx="8132823" cy="4843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Urothelial cancer prevention: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yearly screening with urine cytology (looking for dysplastic cells) and urinalysis (to detect microscopic hematuria) </a:t>
            </a:r>
          </a:p>
          <a:p>
            <a:r>
              <a:rPr lang="en-US" dirty="0">
                <a:latin typeface="Arial"/>
                <a:cs typeface="Arial"/>
              </a:rPr>
              <a:t>Endometrial and ovarian cancer prevention: </a:t>
            </a:r>
          </a:p>
          <a:p>
            <a:pPr lvl="1"/>
            <a:r>
              <a:rPr lang="en-US" dirty="0">
                <a:latin typeface="Arial"/>
                <a:cs typeface="Arial"/>
              </a:rPr>
              <a:t>available surveillance tests are inadequate</a:t>
            </a:r>
          </a:p>
          <a:p>
            <a:pPr lvl="1"/>
            <a:r>
              <a:rPr lang="en-US" dirty="0">
                <a:latin typeface="Arial"/>
                <a:cs typeface="Arial"/>
              </a:rPr>
              <a:t>prophylactic TAH+BSO is recommended after completing family or age 40 </a:t>
            </a:r>
          </a:p>
          <a:p>
            <a:r>
              <a:rPr lang="en-US" dirty="0">
                <a:latin typeface="Arial"/>
                <a:cs typeface="Arial"/>
              </a:rPr>
              <a:t>Skin: yearly dermatologic evaluation for sebaceous gland tumors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Surveillance for other tumors is not recommended since strategies for early detection are not optimal and absolute risk is relatively low.</a:t>
            </a:r>
            <a:endParaRPr lang="en-US" sz="20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0645" y="72203"/>
            <a:ext cx="8752618" cy="101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/>
                <a:cs typeface="Arial"/>
              </a:rPr>
              <a:t>Management</a:t>
            </a:r>
            <a:r>
              <a:rPr lang="en-US" sz="3200" dirty="0"/>
              <a:t> </a:t>
            </a:r>
            <a:r>
              <a:rPr lang="en-US" sz="3200" b="1" dirty="0">
                <a:latin typeface="Arial"/>
                <a:cs typeface="Arial"/>
              </a:rPr>
              <a:t>for Lynch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97781" y="1086410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2305"/>
            <a:ext cx="8229600" cy="1143000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Summary and Key points</a:t>
            </a:r>
          </a:p>
        </p:txBody>
      </p:sp>
    </p:spTree>
    <p:extLst>
      <p:ext uri="{BB962C8B-B14F-4D97-AF65-F5344CB8AC3E}">
        <p14:creationId xmlns:p14="http://schemas.microsoft.com/office/powerpoint/2010/main" val="2133167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777" y="298216"/>
            <a:ext cx="9037808" cy="9099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/>
                <a:cs typeface="Arial"/>
              </a:rPr>
              <a:t>Summary and Recommendations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97781" y="1113870"/>
            <a:ext cx="8229600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7780" y="1737057"/>
            <a:ext cx="8336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Arial"/>
                <a:cs typeface="Arial"/>
              </a:rPr>
              <a:t>Most (&gt; 70 %) CRC are sporadic</a:t>
            </a:r>
          </a:p>
          <a:p>
            <a:r>
              <a:rPr lang="en-US" sz="3200" dirty="0">
                <a:latin typeface="Arial"/>
                <a:cs typeface="Arial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/>
                <a:cs typeface="Arial"/>
              </a:rPr>
              <a:t>Most HCRCs are autosomal dominant</a:t>
            </a:r>
          </a:p>
          <a:p>
            <a:endParaRPr lang="en-US" sz="3200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latin typeface="Arial"/>
                <a:cs typeface="Arial"/>
              </a:rPr>
              <a:t>Good family history is essential for diagnosis of these syndromes</a:t>
            </a:r>
          </a:p>
        </p:txBody>
      </p:sp>
    </p:spTree>
    <p:extLst>
      <p:ext uri="{BB962C8B-B14F-4D97-AF65-F5344CB8AC3E}">
        <p14:creationId xmlns:p14="http://schemas.microsoft.com/office/powerpoint/2010/main" val="169727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650862" y="228600"/>
            <a:ext cx="798812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/>
                <a:cs typeface="Arial"/>
              </a:rPr>
              <a:t>Identifiable Familial Syndromes Confer High Cancer Risk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31219"/>
              </p:ext>
            </p:extLst>
          </p:nvPr>
        </p:nvGraphicFramePr>
        <p:xfrm>
          <a:off x="352778" y="1576079"/>
          <a:ext cx="8509000" cy="4951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1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6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/>
                          <a:cs typeface="Arial"/>
                        </a:rPr>
                        <a:t>Syndrome</a:t>
                      </a:r>
                    </a:p>
                  </a:txBody>
                  <a:tcPr marL="68580" marR="68580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/>
                          <a:cs typeface="Arial"/>
                        </a:rPr>
                        <a:t>Lifetime Cancer</a:t>
                      </a:r>
                      <a:r>
                        <a:rPr lang="en-US" sz="2400" b="1" baseline="0" dirty="0">
                          <a:latin typeface="Arial"/>
                          <a:cs typeface="Arial"/>
                        </a:rPr>
                        <a:t> Risk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9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Familial</a:t>
                      </a:r>
                      <a:r>
                        <a:rPr lang="en-US" sz="2000" b="1" baseline="0" dirty="0">
                          <a:latin typeface="Arial"/>
                          <a:cs typeface="Arial"/>
                        </a:rPr>
                        <a:t> Adenomatous Polyposis (FAP)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100% for</a:t>
                      </a:r>
                      <a:r>
                        <a:rPr lang="en-US" sz="2000" baseline="0" dirty="0">
                          <a:latin typeface="Arial"/>
                          <a:cs typeface="Arial"/>
                        </a:rPr>
                        <a:t> CRC</a:t>
                      </a:r>
                    </a:p>
                    <a:p>
                      <a:r>
                        <a:rPr lang="en-US" sz="2000" baseline="0" dirty="0">
                          <a:latin typeface="Arial"/>
                          <a:cs typeface="Arial"/>
                        </a:rPr>
                        <a:t>Up to 12% for Duodenal Cancer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66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Attenuated FAP</a:t>
                      </a: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70% for CRC</a:t>
                      </a: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66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MYH Polyposis</a:t>
                      </a: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40-60% for CRC</a:t>
                      </a: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Peutz Jegher’s Syndrome</a:t>
                      </a: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39%</a:t>
                      </a:r>
                      <a:r>
                        <a:rPr lang="en-US" sz="2000" baseline="0" dirty="0">
                          <a:latin typeface="Arial"/>
                          <a:cs typeface="Arial"/>
                        </a:rPr>
                        <a:t> for CRC</a:t>
                      </a:r>
                    </a:p>
                    <a:p>
                      <a:r>
                        <a:rPr lang="en-US" sz="2000" baseline="0" dirty="0">
                          <a:latin typeface="Arial"/>
                          <a:cs typeface="Arial"/>
                        </a:rPr>
                        <a:t>54% for Breast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72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Juvenile Polyposis</a:t>
                      </a: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40-70% for CRC</a:t>
                      </a:r>
                    </a:p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&gt;20% for Stomach/Pancreas/Small Bowel</a:t>
                      </a: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727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Lynch</a:t>
                      </a:r>
                      <a:r>
                        <a:rPr lang="en-US" sz="2000" b="1" baseline="0" dirty="0">
                          <a:latin typeface="Arial"/>
                          <a:cs typeface="Arial"/>
                        </a:rPr>
                        <a:t> Syndrome </a:t>
                      </a:r>
                    </a:p>
                    <a:p>
                      <a:pPr algn="l"/>
                      <a:r>
                        <a:rPr lang="en-US" sz="2000" b="1" baseline="0" dirty="0">
                          <a:latin typeface="Arial"/>
                          <a:cs typeface="Arial"/>
                        </a:rPr>
                        <a:t>(Hereditary Nonpolyposis CRC)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50-80% for CRC</a:t>
                      </a:r>
                    </a:p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50% for Uterine</a:t>
                      </a:r>
                      <a:r>
                        <a:rPr lang="en-US" sz="2000" baseline="0" dirty="0">
                          <a:latin typeface="Arial"/>
                          <a:cs typeface="Arial"/>
                        </a:rPr>
                        <a:t> Cancer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marL="68580" marR="68580" marT="45715" marB="4571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72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381001" y="152400"/>
            <a:ext cx="8438444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/>
                <a:cs typeface="Arial"/>
              </a:rPr>
              <a:t>Identifiable CRC Syndromes Require Specialized Management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34213"/>
              </p:ext>
            </p:extLst>
          </p:nvPr>
        </p:nvGraphicFramePr>
        <p:xfrm>
          <a:off x="381001" y="1540239"/>
          <a:ext cx="8438444" cy="4715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5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11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Syndrome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/>
                          <a:cs typeface="Arial"/>
                        </a:rPr>
                        <a:t>Management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50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FAP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colectomy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Screen for ampullary adenoma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Screen for thyroid cancer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Screen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children age 10 to 15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056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Attenuated FAP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colectomy (if CRC)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Screen for ampullary adenoma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30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MYH Polyposis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Total colectomy (if CRC)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>
                          <a:latin typeface="Arial"/>
                          <a:cs typeface="Arial"/>
                        </a:rPr>
                        <a:t>Screen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for ampullary adenoma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302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Arial"/>
                          <a:cs typeface="Arial"/>
                        </a:rPr>
                        <a:t>Lynch</a:t>
                      </a:r>
                      <a:r>
                        <a:rPr lang="en-US" sz="2000" b="1" baseline="0" dirty="0">
                          <a:latin typeface="Arial"/>
                          <a:cs typeface="Arial"/>
                        </a:rPr>
                        <a:t> Syndrome</a:t>
                      </a:r>
                      <a:endParaRPr lang="en-US" sz="2000" b="1" dirty="0">
                        <a:latin typeface="Arial"/>
                        <a:cs typeface="Arial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baseline="0" dirty="0">
                          <a:latin typeface="Arial"/>
                          <a:cs typeface="Arial"/>
                        </a:rPr>
                        <a:t>Consider subtotal colectomy vs. segmental colectomy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800" baseline="0" dirty="0">
                          <a:latin typeface="Arial"/>
                          <a:cs typeface="Arial"/>
                        </a:rPr>
                        <a:t>Consider hysterectomy/oophorectomy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baseline="0" dirty="0">
                          <a:latin typeface="Arial"/>
                          <a:cs typeface="Arial"/>
                        </a:rPr>
                        <a:t>Colonoscopy q 1-2 </a:t>
                      </a:r>
                      <a:r>
                        <a:rPr lang="en-US" sz="1800" baseline="0" dirty="0" err="1">
                          <a:latin typeface="Arial"/>
                          <a:cs typeface="Arial"/>
                        </a:rPr>
                        <a:t>yrs</a:t>
                      </a:r>
                      <a:r>
                        <a:rPr lang="en-US" sz="1800" baseline="0" dirty="0">
                          <a:latin typeface="Arial"/>
                          <a:cs typeface="Arial"/>
                        </a:rPr>
                        <a:t> after age 20-25 for affected relatives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90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Questions/ Comments ???</a:t>
            </a:r>
          </a:p>
        </p:txBody>
      </p:sp>
      <p:pic>
        <p:nvPicPr>
          <p:cNvPr id="3" name="Picture 2" descr="C:\Users\cmauer\Desktop\ha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/>
          <a:stretch/>
        </p:blipFill>
        <p:spPr bwMode="auto">
          <a:xfrm>
            <a:off x="471572" y="1666393"/>
            <a:ext cx="8273800" cy="3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Dominant vs. Recessive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DOMINANT</a:t>
            </a:r>
          </a:p>
          <a:p>
            <a:r>
              <a:rPr lang="en-US" dirty="0">
                <a:latin typeface="Arial"/>
                <a:cs typeface="Arial"/>
              </a:rPr>
              <a:t>One mutant allele is enough</a:t>
            </a:r>
          </a:p>
          <a:p>
            <a:r>
              <a:rPr lang="en-US" dirty="0">
                <a:latin typeface="Arial"/>
                <a:cs typeface="Arial"/>
              </a:rPr>
              <a:t>50% of the progeny is affected</a:t>
            </a:r>
          </a:p>
          <a:p>
            <a:r>
              <a:rPr lang="en-US" dirty="0">
                <a:latin typeface="Arial"/>
                <a:cs typeface="Arial"/>
              </a:rPr>
              <a:t>Every generation is affected </a:t>
            </a: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i="1" dirty="0">
                <a:latin typeface="Arial"/>
                <a:cs typeface="Arial"/>
              </a:rPr>
              <a:t>Tumors arise from a second somatic hit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RECESSIVE</a:t>
            </a:r>
          </a:p>
          <a:p>
            <a:r>
              <a:rPr lang="en-US" dirty="0">
                <a:latin typeface="Arial"/>
                <a:cs typeface="Arial"/>
              </a:rPr>
              <a:t>Two mutant alleles are required</a:t>
            </a:r>
          </a:p>
          <a:p>
            <a:r>
              <a:rPr lang="en-US" dirty="0">
                <a:latin typeface="Arial"/>
                <a:cs typeface="Arial"/>
              </a:rPr>
              <a:t>25% of the progeny is affected</a:t>
            </a:r>
          </a:p>
          <a:p>
            <a:r>
              <a:rPr lang="en-US" dirty="0">
                <a:latin typeface="Arial"/>
                <a:cs typeface="Arial"/>
              </a:rPr>
              <a:t>Parents are carriers and are not affected (‘skips a generation’)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96975" y="1214816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95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atin typeface="Arial"/>
                <a:cs typeface="Arial"/>
              </a:rPr>
              <a:t>FAP</a:t>
            </a:r>
          </a:p>
        </p:txBody>
      </p:sp>
    </p:spTree>
    <p:extLst>
      <p:ext uri="{BB962C8B-B14F-4D97-AF65-F5344CB8AC3E}">
        <p14:creationId xmlns:p14="http://schemas.microsoft.com/office/powerpoint/2010/main" val="200461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7410" y="1262517"/>
            <a:ext cx="7746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Mutations in APC ( cause of loss of regulation )</a:t>
            </a:r>
          </a:p>
        </p:txBody>
      </p:sp>
      <p:sp>
        <p:nvSpPr>
          <p:cNvPr id="3" name="Rectangle 2"/>
          <p:cNvSpPr/>
          <p:nvPr/>
        </p:nvSpPr>
        <p:spPr>
          <a:xfrm>
            <a:off x="917409" y="1812852"/>
            <a:ext cx="7746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What is an APC gene 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3622" y="2466808"/>
            <a:ext cx="7746811" cy="38831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APC ( Adenomatous Polyposis Coli )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Long (q) arm of chromosome 5 in band q22.2 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tumor suppressor gene 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negative regulator that controls beta-catenin concentrations 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B-catenin regulates genes that stimulate cell division and cell overgrowth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latin typeface="Arial"/>
                <a:cs typeface="Arial"/>
              </a:rPr>
              <a:t>Mutations in APC lead to loss of β-catenin regulation, altered cell migration and chromosome instability</a:t>
            </a:r>
          </a:p>
          <a:p>
            <a:pPr marL="342900" indent="-342900" algn="l">
              <a:buFontTx/>
              <a:buChar char="-"/>
            </a:pPr>
            <a:endParaRPr lang="en-US" sz="2400" dirty="0"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endParaRPr lang="en-US" sz="24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l"/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1118" y="5771409"/>
            <a:ext cx="6806518" cy="43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Long (q) arm of chromosome 5 in band q22.2 (5q22.2)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33341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FAP ( Pathogenesis 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96975" y="1017657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1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2326" y="99647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FAP ( Clinical Manifestations )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665" y="1629885"/>
            <a:ext cx="8433261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u="sng" dirty="0">
                <a:latin typeface="Arial"/>
                <a:cs typeface="Arial"/>
              </a:rPr>
              <a:t>Classical:</a:t>
            </a:r>
            <a:r>
              <a:rPr lang="en-US" sz="2800" dirty="0">
                <a:latin typeface="Arial"/>
                <a:cs typeface="Arial"/>
              </a:rPr>
              <a:t> &gt;100 synchronous colonic adenomas, 2nd most common, AD [ 1/3 are de novo ]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285750" lvl="0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Polys are evident by 10-15 </a:t>
            </a:r>
            <a:r>
              <a:rPr lang="en-US" sz="2800" dirty="0" err="1">
                <a:latin typeface="Arial"/>
                <a:cs typeface="Arial"/>
              </a:rPr>
              <a:t>yo</a:t>
            </a:r>
            <a:r>
              <a:rPr lang="en-US" sz="2800" dirty="0">
                <a:latin typeface="Arial"/>
                <a:cs typeface="Arial"/>
              </a:rPr>
              <a:t>: mostly in the colon but also in duodenum and SB.</a:t>
            </a:r>
          </a:p>
          <a:p>
            <a:pPr lvl="0"/>
            <a:endParaRPr lang="en-US" sz="2800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Cancer occurs by ~ 50 </a:t>
            </a:r>
            <a:r>
              <a:rPr lang="en-US" sz="2800" dirty="0" err="1">
                <a:latin typeface="Arial"/>
                <a:cs typeface="Arial"/>
              </a:rPr>
              <a:t>yo</a:t>
            </a:r>
            <a:r>
              <a:rPr lang="en-US" sz="2800" dirty="0">
                <a:latin typeface="Arial"/>
                <a:cs typeface="Arial"/>
              </a:rPr>
              <a:t>: 100% in classical FAP  [ 1 % of all colon CA ]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54630" y="971230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45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111" y="1645399"/>
            <a:ext cx="838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Cancer risk: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Male = Female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Colon cancer 100% (5% in the general population)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Small bowel (mostly periampullary) 3-10% (&lt;1%)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Thyroid (papillary) 2-12% (1%)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Pediatric </a:t>
            </a:r>
            <a:r>
              <a:rPr lang="en-US" sz="2800" dirty="0" err="1">
                <a:latin typeface="Arial"/>
                <a:cs typeface="Arial"/>
              </a:rPr>
              <a:t>hepatoblastoma</a:t>
            </a:r>
            <a:r>
              <a:rPr lang="en-US" sz="2800" dirty="0">
                <a:latin typeface="Arial"/>
                <a:cs typeface="Arial"/>
              </a:rPr>
              <a:t> 1-2% (&lt;1%)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Brain 1-2% (&lt;1%)</a:t>
            </a:r>
          </a:p>
          <a:p>
            <a:pPr marL="742950" lvl="1" indent="-285750">
              <a:buFontTx/>
              <a:buChar char="-"/>
            </a:pPr>
            <a:r>
              <a:rPr lang="en-US" sz="2800" dirty="0">
                <a:latin typeface="Arial"/>
                <a:cs typeface="Arial"/>
              </a:rPr>
              <a:t>Gastric 0.6% (&lt;1%)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2326" y="99647"/>
            <a:ext cx="8229600" cy="6857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FAP ( Clinical Manifestations )</a:t>
            </a:r>
            <a:endParaRPr lang="en-US" dirty="0"/>
          </a:p>
          <a:p>
            <a:endParaRPr lang="en-US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4630" y="971230"/>
            <a:ext cx="8103458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2364</Words>
  <Application>Microsoft Office PowerPoint</Application>
  <PresentationFormat>On-screen Show (4:3)</PresentationFormat>
  <Paragraphs>347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Symbol</vt:lpstr>
      <vt:lpstr>Office Theme</vt:lpstr>
      <vt:lpstr>1_Office Theme</vt:lpstr>
      <vt:lpstr>2_Office Theme</vt:lpstr>
      <vt:lpstr>HEREDITARY GASTROINTESTINAL CANCER  SYNDROMES</vt:lpstr>
      <vt:lpstr>Topics to cover</vt:lpstr>
      <vt:lpstr>PowerPoint Presentation</vt:lpstr>
      <vt:lpstr>PowerPoint Presentation</vt:lpstr>
      <vt:lpstr>Dominant vs. Recessive</vt:lpstr>
      <vt:lpstr>FAP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AFAP ( Screening and Management )</vt:lpstr>
      <vt:lpstr>PowerPoint Presentation</vt:lpstr>
      <vt:lpstr>PowerPoint Presentation</vt:lpstr>
      <vt:lpstr>PowerPoint Presentation</vt:lpstr>
      <vt:lpstr>Hamartomatous Polyposis Syndrome</vt:lpstr>
      <vt:lpstr>PowerPoint Presentation</vt:lpstr>
      <vt:lpstr>PowerPoint Presentation</vt:lpstr>
      <vt:lpstr>PowerPoint Presentation</vt:lpstr>
      <vt:lpstr>PowerPoint Presentation</vt:lpstr>
      <vt:lpstr>pigmented spots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Lynch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Key points</vt:lpstr>
      <vt:lpstr>PowerPoint Presentation</vt:lpstr>
      <vt:lpstr>Identifiable Familial Syndromes Confer High Cancer Risk</vt:lpstr>
      <vt:lpstr>Identifiable CRC Syndromes Require Specialized Management</vt:lpstr>
      <vt:lpstr>Questions/ Comments ???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POLYPOSIS AND CANCER PREDISPOSITION SYNDROMES</dc:title>
  <dc:creator>yonas Getachew</dc:creator>
  <cp:lastModifiedBy>Joanna</cp:lastModifiedBy>
  <cp:revision>116</cp:revision>
  <dcterms:created xsi:type="dcterms:W3CDTF">2016-12-16T14:11:32Z</dcterms:created>
  <dcterms:modified xsi:type="dcterms:W3CDTF">2017-04-01T00:43:00Z</dcterms:modified>
</cp:coreProperties>
</file>