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6"/>
  </p:notesMasterIdLst>
  <p:sldIdLst>
    <p:sldId id="30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93" r:id="rId10"/>
    <p:sldId id="306" r:id="rId11"/>
    <p:sldId id="305" r:id="rId12"/>
    <p:sldId id="294" r:id="rId13"/>
    <p:sldId id="299" r:id="rId14"/>
    <p:sldId id="296" r:id="rId15"/>
    <p:sldId id="295" r:id="rId16"/>
    <p:sldId id="297" r:id="rId17"/>
    <p:sldId id="300" r:id="rId18"/>
    <p:sldId id="301" r:id="rId19"/>
    <p:sldId id="268" r:id="rId20"/>
    <p:sldId id="267" r:id="rId21"/>
    <p:sldId id="269" r:id="rId22"/>
    <p:sldId id="270" r:id="rId23"/>
    <p:sldId id="271" r:id="rId24"/>
    <p:sldId id="273" r:id="rId25"/>
    <p:sldId id="274" r:id="rId26"/>
    <p:sldId id="275" r:id="rId27"/>
    <p:sldId id="276" r:id="rId28"/>
    <p:sldId id="289" r:id="rId29"/>
    <p:sldId id="290" r:id="rId30"/>
    <p:sldId id="303" r:id="rId31"/>
    <p:sldId id="304" r:id="rId32"/>
    <p:sldId id="277" r:id="rId33"/>
    <p:sldId id="279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92" r:id="rId43"/>
    <p:sldId id="308" r:id="rId44"/>
    <p:sldId id="30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8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D17D4-DD46-4B14-8E4C-EDEEA7E0E1C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1EC45-7669-4E89-9BE5-D4586685F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1EC45-7669-4E89-9BE5-D4586685F8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9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1E095-EC58-4AE6-AF14-67E8B494F33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2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7893-71B3-4E77-8CBE-372085C2590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A3FC-EAEE-445B-A496-9ECE8F5809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7893-71B3-4E77-8CBE-372085C2590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A3FC-EAEE-445B-A496-9ECE8F580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7893-71B3-4E77-8CBE-372085C2590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A3FC-EAEE-445B-A496-9ECE8F580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7893-71B3-4E77-8CBE-372085C2590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A3FC-EAEE-445B-A496-9ECE8F580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7893-71B3-4E77-8CBE-372085C2590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A3FC-EAEE-445B-A496-9ECE8F5809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7893-71B3-4E77-8CBE-372085C2590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A3FC-EAEE-445B-A496-9ECE8F580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7893-71B3-4E77-8CBE-372085C2590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A3FC-EAEE-445B-A496-9ECE8F580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7893-71B3-4E77-8CBE-372085C2590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A3FC-EAEE-445B-A496-9ECE8F580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7893-71B3-4E77-8CBE-372085C2590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A3FC-EAEE-445B-A496-9ECE8F580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7893-71B3-4E77-8CBE-372085C2590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2A3FC-EAEE-445B-A496-9ECE8F580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7893-71B3-4E77-8CBE-372085C2590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12A3FC-EAEE-445B-A496-9ECE8F58094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CF7893-71B3-4E77-8CBE-372085C2590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12A3FC-EAEE-445B-A496-9ECE8F58094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Endoscopic therapy of dysplastic Barrett’s esophagus:  to Burn, Freeze, or Cut?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57600"/>
            <a:ext cx="7854696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/>
              <a:t>Jayaprakash Sreenarasimhaiah, MD</a:t>
            </a:r>
            <a:br>
              <a:rPr lang="en-US" b="1" dirty="0"/>
            </a:br>
            <a:r>
              <a:rPr lang="en-US" b="1" dirty="0"/>
              <a:t>Director of Advanced Endoscopy</a:t>
            </a:r>
          </a:p>
          <a:p>
            <a:pPr algn="ctr"/>
            <a:r>
              <a:rPr lang="en-US" b="1" dirty="0"/>
              <a:t>Medical City Dallas Hospital</a:t>
            </a:r>
          </a:p>
          <a:p>
            <a:pPr algn="ctr"/>
            <a:r>
              <a:rPr lang="en-US" b="1" dirty="0"/>
              <a:t>Texas Digestive Disease Consultants</a:t>
            </a:r>
          </a:p>
        </p:txBody>
      </p:sp>
    </p:spTree>
    <p:extLst>
      <p:ext uri="{BB962C8B-B14F-4D97-AF65-F5344CB8AC3E}">
        <p14:creationId xmlns:p14="http://schemas.microsoft.com/office/powerpoint/2010/main" val="1207592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Endoscopic Mucosal Resection (EMR)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9"/>
          <a:stretch/>
        </p:blipFill>
        <p:spPr bwMode="auto">
          <a:xfrm>
            <a:off x="4114800" y="1335789"/>
            <a:ext cx="4953000" cy="246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5"/>
          <a:stretch/>
        </p:blipFill>
        <p:spPr bwMode="auto">
          <a:xfrm>
            <a:off x="609600" y="3829189"/>
            <a:ext cx="3505200" cy="280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20477"/>
            <a:ext cx="3935277" cy="261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39074"/>
            <a:ext cx="334407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673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Endoscopic Mucosal Resection (EMR)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of nodules, dysplastic and </a:t>
            </a:r>
            <a:r>
              <a:rPr lang="en-US" dirty="0" err="1"/>
              <a:t>IMca</a:t>
            </a:r>
            <a:endParaRPr lang="en-US" dirty="0"/>
          </a:p>
          <a:p>
            <a:r>
              <a:rPr lang="en-US" dirty="0"/>
              <a:t>Allows definitive histologic dx as well as therapeutic/curative</a:t>
            </a:r>
          </a:p>
          <a:p>
            <a:r>
              <a:rPr lang="en-US" dirty="0"/>
              <a:t>Prior to EMR, white light and NBI comparison</a:t>
            </a:r>
          </a:p>
          <a:p>
            <a:r>
              <a:rPr lang="en-US" dirty="0"/>
              <a:t>EUS has not been shown to add benefit prior to EMR</a:t>
            </a:r>
          </a:p>
          <a:p>
            <a:r>
              <a:rPr lang="en-US" dirty="0"/>
              <a:t>Prospective trial of 279pts</a:t>
            </a:r>
          </a:p>
          <a:p>
            <a:pPr lvl="1"/>
            <a:r>
              <a:rPr lang="en-US" dirty="0"/>
              <a:t>Tech success in 96.5% and remission of 94.5%</a:t>
            </a:r>
          </a:p>
          <a:p>
            <a:pPr lvl="1"/>
            <a:r>
              <a:rPr lang="en-US" dirty="0"/>
              <a:t>Overall major complications of 0.6%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3538" y="632082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Pech</a:t>
            </a:r>
            <a:r>
              <a:rPr lang="en-US" dirty="0"/>
              <a:t> et al. Gut 2008</a:t>
            </a:r>
          </a:p>
        </p:txBody>
      </p:sp>
    </p:spTree>
    <p:extLst>
      <p:ext uri="{BB962C8B-B14F-4D97-AF65-F5344CB8AC3E}">
        <p14:creationId xmlns:p14="http://schemas.microsoft.com/office/powerpoint/2010/main" val="3748568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Photodynamic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More than 20 years of experience</a:t>
            </a:r>
          </a:p>
          <a:p>
            <a:r>
              <a:rPr lang="en-US" sz="2000" dirty="0" err="1"/>
              <a:t>Photofrin</a:t>
            </a:r>
            <a:r>
              <a:rPr lang="en-US" sz="2000" dirty="0"/>
              <a:t> (5-aminolevulinic acid) injected, red light activation</a:t>
            </a:r>
          </a:p>
          <a:p>
            <a:r>
              <a:rPr lang="en-US" sz="2000" dirty="0"/>
              <a:t>Stricture rate of 36%</a:t>
            </a:r>
          </a:p>
          <a:p>
            <a:r>
              <a:rPr lang="en-US" sz="2000" dirty="0"/>
              <a:t>Expensive, time consuming, sunlight sensitivity</a:t>
            </a:r>
          </a:p>
          <a:p>
            <a:r>
              <a:rPr lang="en-US" sz="2000" dirty="0"/>
              <a:t>Can cover large area but most data shows only </a:t>
            </a:r>
            <a:r>
              <a:rPr lang="en-US" sz="2000" dirty="0" err="1"/>
              <a:t>downstaging</a:t>
            </a:r>
            <a:r>
              <a:rPr lang="en-US" sz="2000" dirty="0"/>
              <a:t> of metaplasia and dysplasia rather than eradication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43297"/>
            <a:ext cx="2038350" cy="250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/>
          <a:stretch/>
        </p:blipFill>
        <p:spPr bwMode="auto">
          <a:xfrm>
            <a:off x="1600200" y="4043297"/>
            <a:ext cx="2667000" cy="243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608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Argon Plasma Coagulation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ERBE generator – 2L/min at 65W</a:t>
            </a:r>
          </a:p>
          <a:p>
            <a:r>
              <a:rPr lang="en-US" sz="2400" dirty="0"/>
              <a:t>Covers 2mm area at a time, depth with time</a:t>
            </a:r>
          </a:p>
          <a:p>
            <a:r>
              <a:rPr lang="en-US" sz="2400" dirty="0"/>
              <a:t>91% of patients experience pain and have transient dysphagia and odynophagia</a:t>
            </a:r>
          </a:p>
          <a:p>
            <a:r>
              <a:rPr lang="en-US" sz="2400" dirty="0"/>
              <a:t>2004 study by </a:t>
            </a:r>
            <a:r>
              <a:rPr lang="en-US" sz="2400" dirty="0" err="1"/>
              <a:t>Kelty</a:t>
            </a:r>
            <a:r>
              <a:rPr lang="en-US" sz="2400" dirty="0"/>
              <a:t>, et al. between PDT v APC, showed 50% v 97% eradication of BE (n=32 each)</a:t>
            </a:r>
          </a:p>
          <a:p>
            <a:r>
              <a:rPr lang="en-US" sz="2400" dirty="0"/>
              <a:t>Time consuming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t="-962" r="8119" b="9561"/>
          <a:stretch/>
        </p:blipFill>
        <p:spPr bwMode="auto">
          <a:xfrm>
            <a:off x="6019800" y="4475747"/>
            <a:ext cx="2667000" cy="226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8" t="3393" r="7188" b="2825"/>
          <a:stretch/>
        </p:blipFill>
        <p:spPr bwMode="auto">
          <a:xfrm>
            <a:off x="3657600" y="4455869"/>
            <a:ext cx="2133600" cy="228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039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Radiofrequency ablation (RFA)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62326"/>
            <a:ext cx="2971800" cy="257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Barrx</a:t>
            </a:r>
            <a:r>
              <a:rPr lang="en-US" dirty="0"/>
              <a:t> (Covidien)</a:t>
            </a:r>
          </a:p>
          <a:p>
            <a:r>
              <a:rPr lang="en-US" dirty="0"/>
              <a:t>Halo 360 balloon</a:t>
            </a:r>
          </a:p>
          <a:p>
            <a:r>
              <a:rPr lang="en-US" dirty="0"/>
              <a:t>90-focal catheter</a:t>
            </a:r>
          </a:p>
          <a:p>
            <a:r>
              <a:rPr lang="en-US" dirty="0"/>
              <a:t>60-focal catheter</a:t>
            </a:r>
          </a:p>
          <a:p>
            <a:r>
              <a:rPr lang="en-US" dirty="0"/>
              <a:t>Ultra long 90-focal</a:t>
            </a:r>
          </a:p>
          <a:p>
            <a:r>
              <a:rPr lang="en-US" dirty="0"/>
              <a:t>Channel RFA catheter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94935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632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Radiofrequency ablation (RFA)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FDA approved in 2005; </a:t>
            </a:r>
          </a:p>
          <a:p>
            <a:r>
              <a:rPr lang="en-US" sz="2400" dirty="0"/>
              <a:t>Direct visualization, contact method</a:t>
            </a:r>
          </a:p>
          <a:p>
            <a:r>
              <a:rPr lang="en-US" sz="2400" dirty="0"/>
              <a:t>Depth of 500 microns</a:t>
            </a:r>
          </a:p>
          <a:p>
            <a:r>
              <a:rPr lang="en-US" sz="2400" dirty="0"/>
              <a:t>CR-IM 85% at 2 years</a:t>
            </a:r>
          </a:p>
          <a:p>
            <a:r>
              <a:rPr lang="en-US" sz="2400" dirty="0"/>
              <a:t>CR-HGD 88 – 94%</a:t>
            </a:r>
          </a:p>
          <a:p>
            <a:r>
              <a:rPr lang="en-US" sz="2400" dirty="0"/>
              <a:t>CR-LGD 87 – 95%</a:t>
            </a:r>
          </a:p>
          <a:p>
            <a:r>
              <a:rPr lang="en-US" sz="2400" dirty="0"/>
              <a:t>Flat  dysplasia only; not indicated in nodular disease or cancer</a:t>
            </a:r>
          </a:p>
          <a:p>
            <a:r>
              <a:rPr lang="en-US" sz="2400" dirty="0"/>
              <a:t>Stricture rate between 0 – 8% reported, overall &lt;6%</a:t>
            </a:r>
          </a:p>
          <a:p>
            <a:r>
              <a:rPr lang="en-US" sz="2400" dirty="0"/>
              <a:t>Perforation rate 0.02% and no reported deaths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9441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" r="8764" b="4571"/>
          <a:stretch/>
        </p:blipFill>
        <p:spPr bwMode="auto">
          <a:xfrm>
            <a:off x="228600" y="353084"/>
            <a:ext cx="3505200" cy="355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" r="6004" b="3750"/>
          <a:stretch/>
        </p:blipFill>
        <p:spPr bwMode="auto">
          <a:xfrm>
            <a:off x="5334000" y="425512"/>
            <a:ext cx="3366380" cy="325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" r="9253" b="11249"/>
          <a:stretch/>
        </p:blipFill>
        <p:spPr bwMode="auto">
          <a:xfrm>
            <a:off x="3111374" y="3523311"/>
            <a:ext cx="3207945" cy="331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999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Outcomes of RFA for dysplastic 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RCT of 127pts (AIM dysplasia trial)</a:t>
            </a:r>
          </a:p>
          <a:p>
            <a:pPr lvl="1"/>
            <a:r>
              <a:rPr lang="en-US" dirty="0"/>
              <a:t>127 </a:t>
            </a:r>
            <a:r>
              <a:rPr lang="en-US" dirty="0" err="1"/>
              <a:t>pt</a:t>
            </a:r>
            <a:r>
              <a:rPr lang="en-US" dirty="0"/>
              <a:t> with dysplastic BE to receive either RFA or sham </a:t>
            </a:r>
            <a:r>
              <a:rPr lang="en-US" dirty="0" err="1"/>
              <a:t>tx</a:t>
            </a:r>
            <a:endParaRPr lang="en-US" dirty="0"/>
          </a:p>
          <a:p>
            <a:pPr lvl="1"/>
            <a:r>
              <a:rPr lang="en-US" dirty="0"/>
              <a:t>CRE-LGD 90.5% v 22% control</a:t>
            </a:r>
          </a:p>
          <a:p>
            <a:pPr lvl="1"/>
            <a:r>
              <a:rPr lang="en-US" dirty="0"/>
              <a:t>CRE-HGD 81% v 19% control</a:t>
            </a:r>
          </a:p>
          <a:p>
            <a:pPr lvl="1"/>
            <a:r>
              <a:rPr lang="en-US" dirty="0"/>
              <a:t>CRIM 77% v 2.3% control</a:t>
            </a:r>
          </a:p>
          <a:p>
            <a:pPr lvl="1"/>
            <a:r>
              <a:rPr lang="en-US" dirty="0"/>
              <a:t>Development of EAC – 1.2% v 9.3% control</a:t>
            </a:r>
          </a:p>
          <a:p>
            <a:pPr lvl="1"/>
            <a:r>
              <a:rPr lang="en-US" dirty="0"/>
              <a:t>Buried glands in 3.9% long-term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6248400"/>
            <a:ext cx="3431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Shaheen</a:t>
            </a:r>
            <a:r>
              <a:rPr lang="en-US" dirty="0"/>
              <a:t> et al. NEJM. May 29,2009</a:t>
            </a:r>
          </a:p>
        </p:txBody>
      </p:sp>
    </p:spTree>
    <p:extLst>
      <p:ext uri="{BB962C8B-B14F-4D97-AF65-F5344CB8AC3E}">
        <p14:creationId xmlns:p14="http://schemas.microsoft.com/office/powerpoint/2010/main" val="202476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Outcomes of RFA for dysplastic 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Durability of RFA for eradication of BE</a:t>
            </a:r>
          </a:p>
          <a:p>
            <a:pPr lvl="1"/>
            <a:r>
              <a:rPr lang="en-US" dirty="0"/>
              <a:t>US RFA registry – 1631 pts with mean 2.4yrs f/u</a:t>
            </a:r>
          </a:p>
          <a:p>
            <a:pPr lvl="1"/>
            <a:r>
              <a:rPr lang="en-US" dirty="0"/>
              <a:t>After initial CE-IM, 20% recurred with dysplasia</a:t>
            </a:r>
          </a:p>
          <a:p>
            <a:pPr lvl="2"/>
            <a:r>
              <a:rPr lang="en-US" dirty="0"/>
              <a:t>86% of recurrence was NDBE or </a:t>
            </a:r>
            <a:r>
              <a:rPr lang="en-US" dirty="0" err="1"/>
              <a:t>indeterminant</a:t>
            </a:r>
            <a:endParaRPr lang="en-US" dirty="0"/>
          </a:p>
          <a:p>
            <a:pPr lvl="2"/>
            <a:r>
              <a:rPr lang="en-US" dirty="0"/>
              <a:t>6% had progression of original histology </a:t>
            </a:r>
          </a:p>
          <a:p>
            <a:pPr lvl="2"/>
            <a:r>
              <a:rPr lang="en-US" dirty="0"/>
              <a:t>Mean length or recurrence was 4cm</a:t>
            </a:r>
          </a:p>
          <a:p>
            <a:pPr lvl="1"/>
            <a:r>
              <a:rPr lang="en-US" dirty="0"/>
              <a:t>Suggests long-term surveillance after ablation needed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400" y="6248400"/>
            <a:ext cx="421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Pasricha</a:t>
            </a:r>
            <a:r>
              <a:rPr lang="en-US" dirty="0"/>
              <a:t>, et al.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2014 Nov.</a:t>
            </a:r>
          </a:p>
        </p:txBody>
      </p:sp>
    </p:spTree>
    <p:extLst>
      <p:ext uri="{BB962C8B-B14F-4D97-AF65-F5344CB8AC3E}">
        <p14:creationId xmlns:p14="http://schemas.microsoft.com/office/powerpoint/2010/main" val="2233026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Liquid nitrogen </a:t>
            </a:r>
            <a:r>
              <a:rPr lang="en-US" sz="4000" b="1" dirty="0" err="1"/>
              <a:t>cryospray</a:t>
            </a:r>
            <a:r>
              <a:rPr lang="en-US" sz="4000" b="1" dirty="0"/>
              <a:t> ablation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CSA medical </a:t>
            </a:r>
          </a:p>
          <a:p>
            <a:r>
              <a:rPr lang="en-US" sz="2400" dirty="0"/>
              <a:t>Physician-controlled</a:t>
            </a:r>
          </a:p>
          <a:p>
            <a:r>
              <a:rPr lang="en-US" sz="2400" dirty="0"/>
              <a:t>Direct visualization, noncontact</a:t>
            </a:r>
          </a:p>
          <a:p>
            <a:r>
              <a:rPr lang="en-US" sz="2400" dirty="0"/>
              <a:t>Low-pressure (2- 3 psi) liquid nitrogen gas</a:t>
            </a:r>
          </a:p>
          <a:p>
            <a:r>
              <a:rPr lang="en-US" sz="2400" dirty="0"/>
              <a:t>Uniform, </a:t>
            </a:r>
            <a:r>
              <a:rPr lang="en-US" sz="2400" dirty="0" err="1"/>
              <a:t>nonpulsed</a:t>
            </a:r>
            <a:r>
              <a:rPr lang="en-US" sz="2400" dirty="0"/>
              <a:t> flow</a:t>
            </a:r>
          </a:p>
          <a:p>
            <a:r>
              <a:rPr lang="en-US" sz="2400" dirty="0"/>
              <a:t>New flexible catheter for </a:t>
            </a:r>
            <a:r>
              <a:rPr lang="en-US" sz="2400" dirty="0" err="1"/>
              <a:t>retroflexion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6" t="17202" r="36646" b="29279"/>
          <a:stretch/>
        </p:blipFill>
        <p:spPr>
          <a:xfrm>
            <a:off x="6629400" y="1676400"/>
            <a:ext cx="2181959" cy="181056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9" t="5401" r="5000" b="22143"/>
          <a:stretch/>
        </p:blipFill>
        <p:spPr>
          <a:xfrm>
            <a:off x="6553200" y="3886200"/>
            <a:ext cx="2457784" cy="1567282"/>
          </a:xfrm>
          <a:prstGeom prst="rect">
            <a:avLst/>
          </a:prstGeom>
        </p:spPr>
      </p:pic>
      <p:pic>
        <p:nvPicPr>
          <p:cNvPr id="6" name="Picture 2" descr="C:\Documents and Settings\rhughen\My Documents\1 CSA documents\Pictures\truFreeze shoot 090111\truFreeze console, front, HR 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00200"/>
            <a:ext cx="1828800" cy="409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Background</a:t>
            </a:r>
          </a:p>
          <a:p>
            <a:r>
              <a:rPr lang="en-US" sz="2800" dirty="0"/>
              <a:t>Indications for endoscopic therapy in BE</a:t>
            </a:r>
          </a:p>
          <a:p>
            <a:r>
              <a:rPr lang="en-US" sz="2800" dirty="0"/>
              <a:t>Endoscopic mucosal resection</a:t>
            </a:r>
          </a:p>
          <a:p>
            <a:r>
              <a:rPr lang="en-US" sz="2800" dirty="0"/>
              <a:t>Photodynamic therapy</a:t>
            </a:r>
          </a:p>
          <a:p>
            <a:r>
              <a:rPr lang="en-US" sz="2800" dirty="0"/>
              <a:t>Argon Plasma Coagulation</a:t>
            </a:r>
          </a:p>
          <a:p>
            <a:r>
              <a:rPr lang="en-US" sz="2800" dirty="0"/>
              <a:t>Radiofrequency ablation</a:t>
            </a:r>
          </a:p>
          <a:p>
            <a:r>
              <a:rPr lang="en-US" sz="2800" dirty="0" err="1"/>
              <a:t>Cryospray</a:t>
            </a:r>
            <a:r>
              <a:rPr lang="en-US" sz="2800" dirty="0"/>
              <a:t> ablation </a:t>
            </a:r>
          </a:p>
          <a:p>
            <a:r>
              <a:rPr lang="en-US" sz="2800" dirty="0"/>
              <a:t>Endoscopic treatment of esophageal carcinoma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Pathophysiology of </a:t>
            </a:r>
            <a:r>
              <a:rPr lang="en-US" sz="3600" b="1" dirty="0" err="1"/>
              <a:t>cryoablation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43484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Freeze-thaw cycles</a:t>
            </a:r>
          </a:p>
          <a:p>
            <a:r>
              <a:rPr lang="en-US" sz="2400" dirty="0"/>
              <a:t>Extreme cold (-196⁰C) to flash freeze tissue</a:t>
            </a:r>
          </a:p>
          <a:p>
            <a:r>
              <a:rPr lang="en-US" sz="2400" dirty="0"/>
              <a:t>Traps maximum water within cells and instantly freezes</a:t>
            </a:r>
          </a:p>
          <a:p>
            <a:r>
              <a:rPr lang="en-US" sz="2400" dirty="0"/>
              <a:t>Ice formation and membrane disruption – cell necrosis</a:t>
            </a:r>
          </a:p>
          <a:p>
            <a:r>
              <a:rPr lang="en-US" sz="2400" dirty="0"/>
              <a:t>Cellular contents more susceptible to freeze injury than </a:t>
            </a:r>
            <a:r>
              <a:rPr lang="en-US" sz="2400" dirty="0" err="1"/>
              <a:t>stromal</a:t>
            </a:r>
            <a:r>
              <a:rPr lang="en-US" sz="2400" dirty="0"/>
              <a:t> components due to water content</a:t>
            </a:r>
          </a:p>
          <a:p>
            <a:r>
              <a:rPr lang="en-US" sz="2400" dirty="0"/>
              <a:t>Intracellular collagen matrix remains intact - framework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4" name="Picture 3" descr="cel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676400"/>
            <a:ext cx="3800392" cy="32461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Cryospray</a:t>
            </a:r>
            <a:r>
              <a:rPr lang="en-US" sz="3600" b="1" dirty="0"/>
              <a:t> ablation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47018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Decompression catheter placed into stomach</a:t>
            </a:r>
          </a:p>
          <a:p>
            <a:pPr lvl="1"/>
            <a:r>
              <a:rPr lang="en-US" sz="2200" dirty="0"/>
              <a:t>New system with passive and active venting/suction</a:t>
            </a:r>
          </a:p>
          <a:p>
            <a:r>
              <a:rPr lang="en-US" sz="2400" dirty="0"/>
              <a:t>Use of a clear cap</a:t>
            </a:r>
          </a:p>
          <a:p>
            <a:r>
              <a:rPr lang="en-US" sz="2400" dirty="0"/>
              <a:t>Treat  1/3 circumference </a:t>
            </a:r>
          </a:p>
          <a:p>
            <a:r>
              <a:rPr lang="en-US" sz="2400" dirty="0"/>
              <a:t>4-5cm length</a:t>
            </a:r>
          </a:p>
          <a:p>
            <a:r>
              <a:rPr lang="en-US" sz="2400" dirty="0"/>
              <a:t>20 secs per site x 2 cycles</a:t>
            </a:r>
          </a:p>
          <a:p>
            <a:r>
              <a:rPr lang="en-US" sz="2400" dirty="0"/>
              <a:t>30 sec per site x 2 cycles in IMC or EAC</a:t>
            </a:r>
          </a:p>
        </p:txBody>
      </p:sp>
      <p:pic>
        <p:nvPicPr>
          <p:cNvPr id="7" name="Picture 2" descr="http://t2.gstatic.com/images?q=tbn:ANd9GcSDhhfC62cfk09qnOF4V5rvPtCg8PUYx2aHM2vGAAwoz-HRjHwrdbINrQ4w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1912" y="1676400"/>
            <a:ext cx="2429527" cy="1846545"/>
          </a:xfrm>
          <a:prstGeom prst="rect">
            <a:avLst/>
          </a:prstGeom>
          <a:noFill/>
        </p:spPr>
      </p:pic>
      <p:pic>
        <p:nvPicPr>
          <p:cNvPr id="8" name="Picture 4" descr="http://ars.els-cdn.com/content/image/1-s2.0-S0016510710000313-g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8614" y="3581400"/>
            <a:ext cx="4640293" cy="1981200"/>
          </a:xfrm>
          <a:prstGeom prst="rect">
            <a:avLst/>
          </a:prstGeom>
          <a:noFill/>
        </p:spPr>
      </p:pic>
      <p:pic>
        <p:nvPicPr>
          <p:cNvPr id="9" name="Picture 9" descr="OLYM00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9900" y="1676400"/>
            <a:ext cx="21717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0101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Case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69 </a:t>
            </a:r>
            <a:r>
              <a:rPr lang="en-US" sz="2400" dirty="0" err="1"/>
              <a:t>y.o</a:t>
            </a:r>
            <a:r>
              <a:rPr lang="en-US" sz="2400" dirty="0"/>
              <a:t>. male with 6cm Barrett’s with HGD</a:t>
            </a:r>
          </a:p>
          <a:p>
            <a:r>
              <a:rPr lang="en-US" sz="2400" dirty="0"/>
              <a:t>COPD, CAD with stent on anticoagulation, HTN</a:t>
            </a:r>
          </a:p>
          <a:p>
            <a:r>
              <a:rPr lang="en-US" sz="2400" dirty="0"/>
              <a:t>Taking esomeprazole 40mg bid</a:t>
            </a:r>
          </a:p>
          <a:p>
            <a:r>
              <a:rPr lang="en-US" sz="2400" dirty="0"/>
              <a:t>INR 2.2</a:t>
            </a:r>
          </a:p>
        </p:txBody>
      </p:sp>
      <p:pic>
        <p:nvPicPr>
          <p:cNvPr id="4" name="Picture 1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0"/>
            <a:ext cx="216230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810000"/>
            <a:ext cx="2133125" cy="22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810000"/>
            <a:ext cx="2057400" cy="220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Outcomes of </a:t>
            </a:r>
            <a:r>
              <a:rPr lang="en-US" sz="3600" b="1" dirty="0" err="1"/>
              <a:t>cryoablation</a:t>
            </a:r>
            <a:r>
              <a:rPr lang="en-US" sz="3600" b="1" dirty="0"/>
              <a:t> for dysplastic 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>
            <a:normAutofit/>
          </a:bodyPr>
          <a:lstStyle/>
          <a:p>
            <a:r>
              <a:rPr lang="en-US" sz="2400" dirty="0"/>
              <a:t>98 pts – HGD (mean age 65.4 yrs, 83% M, mean length 5.3cm)</a:t>
            </a:r>
          </a:p>
          <a:p>
            <a:pPr lvl="1"/>
            <a:r>
              <a:rPr lang="en-US" sz="2000" dirty="0"/>
              <a:t>333 treatments (3.4 per pt)</a:t>
            </a:r>
          </a:p>
          <a:p>
            <a:pPr lvl="1"/>
            <a:r>
              <a:rPr lang="en-US" sz="2000" dirty="0"/>
              <a:t>No perforations</a:t>
            </a:r>
          </a:p>
          <a:p>
            <a:pPr lvl="1"/>
            <a:r>
              <a:rPr lang="en-US" sz="2000" dirty="0"/>
              <a:t>3 pts with strictures</a:t>
            </a:r>
          </a:p>
          <a:p>
            <a:pPr lvl="1"/>
            <a:r>
              <a:rPr lang="en-US" sz="2000" dirty="0"/>
              <a:t>2 developed chest pain treated with narcotics</a:t>
            </a:r>
          </a:p>
          <a:p>
            <a:r>
              <a:rPr lang="en-US" sz="2400" dirty="0"/>
              <a:t>60 pts completed all planned </a:t>
            </a:r>
            <a:r>
              <a:rPr lang="en-US" sz="2400" dirty="0" err="1"/>
              <a:t>cryo</a:t>
            </a:r>
            <a:r>
              <a:rPr lang="en-US" sz="2400" dirty="0"/>
              <a:t> </a:t>
            </a:r>
            <a:r>
              <a:rPr lang="en-US" sz="2400" dirty="0" err="1"/>
              <a:t>txs</a:t>
            </a:r>
            <a:endParaRPr lang="en-US" sz="2400" dirty="0"/>
          </a:p>
          <a:p>
            <a:pPr lvl="1"/>
            <a:r>
              <a:rPr lang="en-US" sz="2000" dirty="0"/>
              <a:t>58 (97%) had complete eradication of HGD</a:t>
            </a:r>
          </a:p>
          <a:p>
            <a:pPr lvl="1"/>
            <a:r>
              <a:rPr lang="en-US" sz="2000" dirty="0"/>
              <a:t>52 (87%) had complete eradication of all dysplasia</a:t>
            </a:r>
          </a:p>
          <a:p>
            <a:pPr lvl="1"/>
            <a:r>
              <a:rPr lang="en-US" sz="2000" dirty="0"/>
              <a:t>34 (57%) had complete eradication of intestinal </a:t>
            </a:r>
            <a:r>
              <a:rPr lang="en-US" sz="2000" dirty="0" err="1"/>
              <a:t>metaplasia</a:t>
            </a:r>
            <a:endParaRPr lang="en-US" sz="2000" dirty="0"/>
          </a:p>
          <a:p>
            <a:pPr lvl="1"/>
            <a:r>
              <a:rPr lang="en-US" sz="2000" dirty="0" err="1"/>
              <a:t>Subsquamous</a:t>
            </a:r>
            <a:r>
              <a:rPr lang="en-US" sz="2000" dirty="0"/>
              <a:t> BE found in 2 (3%)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5943600"/>
            <a:ext cx="5402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 </a:t>
            </a:r>
            <a:r>
              <a:rPr lang="en-US" i="1" dirty="0" err="1"/>
              <a:t>Shaheen</a:t>
            </a:r>
            <a:r>
              <a:rPr lang="en-US" i="1" dirty="0"/>
              <a:t>, et al. </a:t>
            </a:r>
            <a:r>
              <a:rPr lang="en-US" i="1" dirty="0" err="1"/>
              <a:t>Gastrointest</a:t>
            </a:r>
            <a:r>
              <a:rPr lang="en-US" i="1" dirty="0"/>
              <a:t> </a:t>
            </a:r>
            <a:r>
              <a:rPr lang="en-US" i="1" dirty="0" err="1"/>
              <a:t>Endosc</a:t>
            </a:r>
            <a:r>
              <a:rPr lang="en-US" i="1" dirty="0"/>
              <a:t>. 2010:71(4):680-5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Outcomes of </a:t>
            </a:r>
            <a:r>
              <a:rPr lang="en-US" sz="3600" b="1" dirty="0" err="1"/>
              <a:t>cryoablation</a:t>
            </a:r>
            <a:r>
              <a:rPr lang="en-US" sz="3600" b="1" dirty="0"/>
              <a:t> for dysplastic 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17 </a:t>
            </a:r>
            <a:r>
              <a:rPr lang="en-US" sz="2400" dirty="0" err="1"/>
              <a:t>pts</a:t>
            </a:r>
            <a:r>
              <a:rPr lang="en-US" sz="2400" dirty="0"/>
              <a:t> with HGD</a:t>
            </a:r>
          </a:p>
          <a:p>
            <a:pPr lvl="1"/>
            <a:r>
              <a:rPr lang="en-US" sz="2000" dirty="0"/>
              <a:t>Complete response (CR) for HGD 94%</a:t>
            </a:r>
          </a:p>
          <a:p>
            <a:pPr lvl="1"/>
            <a:r>
              <a:rPr lang="en-US" sz="2000" dirty="0"/>
              <a:t>CR for all dysplasia 88%</a:t>
            </a:r>
          </a:p>
          <a:p>
            <a:pPr lvl="1"/>
            <a:r>
              <a:rPr lang="en-US" sz="2000" dirty="0"/>
              <a:t>CR for intestinal metaplasia 53%</a:t>
            </a:r>
          </a:p>
          <a:p>
            <a:r>
              <a:rPr lang="en-US" sz="2400" dirty="0"/>
              <a:t>7 </a:t>
            </a:r>
            <a:r>
              <a:rPr lang="en-US" sz="2400" dirty="0" err="1"/>
              <a:t>pts</a:t>
            </a:r>
            <a:r>
              <a:rPr lang="en-US" sz="2400" dirty="0"/>
              <a:t> with </a:t>
            </a:r>
            <a:r>
              <a:rPr lang="en-US" sz="2400" dirty="0" err="1"/>
              <a:t>intramucosal</a:t>
            </a:r>
            <a:r>
              <a:rPr lang="en-US" sz="2400" dirty="0"/>
              <a:t> or stage I esophageal cancer</a:t>
            </a:r>
          </a:p>
          <a:p>
            <a:pPr lvl="1"/>
            <a:r>
              <a:rPr lang="en-US" sz="2000" dirty="0"/>
              <a:t>Complete regression of HGD and/or cancer in 100%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32 patients followed between 24 – 57 months</a:t>
            </a:r>
          </a:p>
          <a:p>
            <a:r>
              <a:rPr lang="en-US" sz="2400" dirty="0"/>
              <a:t>CR-HGD – 97% at 24 months </a:t>
            </a:r>
          </a:p>
          <a:p>
            <a:r>
              <a:rPr lang="en-US" sz="2400" dirty="0"/>
              <a:t>CR-IM – 84% at 24 months</a:t>
            </a:r>
          </a:p>
          <a:p>
            <a:pPr marL="57150" indent="0">
              <a:buNone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74402" y="3962400"/>
            <a:ext cx="484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Greenwald et al. Dis Esophagus. 2010;23(1):13-19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3400" y="5486400"/>
            <a:ext cx="272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Greenwald, et al. GIE.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35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Outcomes for dysplastic 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/>
          </a:bodyPr>
          <a:lstStyle/>
          <a:p>
            <a:r>
              <a:rPr lang="en-US" sz="2400" dirty="0"/>
              <a:t>Retrospective analysis of 33 patients who completed </a:t>
            </a:r>
            <a:r>
              <a:rPr lang="en-US" sz="2400" dirty="0" err="1"/>
              <a:t>cryoablation</a:t>
            </a:r>
            <a:r>
              <a:rPr lang="en-US" sz="2400" dirty="0"/>
              <a:t> therapy</a:t>
            </a:r>
          </a:p>
          <a:p>
            <a:pPr lvl="1"/>
            <a:r>
              <a:rPr lang="en-US" sz="2000" dirty="0"/>
              <a:t>20 HGD (61%)</a:t>
            </a:r>
          </a:p>
          <a:p>
            <a:pPr lvl="1"/>
            <a:r>
              <a:rPr lang="en-US" sz="2000" dirty="0"/>
              <a:t>3 HGD (9%) plus IM carcinoma</a:t>
            </a:r>
          </a:p>
          <a:p>
            <a:pPr lvl="1"/>
            <a:r>
              <a:rPr lang="en-US" sz="2000" dirty="0"/>
              <a:t>10 (30%) persistent long-segment LGD on two endoscopies 6 months apart</a:t>
            </a:r>
          </a:p>
          <a:p>
            <a:pPr lvl="1"/>
            <a:r>
              <a:rPr lang="en-US" sz="2000" dirty="0"/>
              <a:t>Mean age 65.3 yrs,  76% male</a:t>
            </a:r>
          </a:p>
          <a:p>
            <a:pPr lvl="1"/>
            <a:r>
              <a:rPr lang="en-US" sz="2000" dirty="0"/>
              <a:t>Mean length of BE 5.8cm</a:t>
            </a:r>
          </a:p>
          <a:p>
            <a:pPr lvl="1"/>
            <a:r>
              <a:rPr lang="en-US" sz="2000" dirty="0"/>
              <a:t>Mean number of sessions 2.4</a:t>
            </a:r>
          </a:p>
          <a:p>
            <a:pPr lvl="1"/>
            <a:r>
              <a:rPr lang="en-US" sz="2000" dirty="0"/>
              <a:t>Mean </a:t>
            </a:r>
            <a:r>
              <a:rPr lang="en-US" sz="2000" dirty="0" err="1"/>
              <a:t>followup</a:t>
            </a:r>
            <a:r>
              <a:rPr lang="en-US" sz="2000" dirty="0"/>
              <a:t> 12.5 months (range 6 – 36 )</a:t>
            </a:r>
          </a:p>
          <a:p>
            <a:pPr lvl="1"/>
            <a:r>
              <a:rPr lang="en-US" sz="2000" dirty="0"/>
              <a:t>1 died of unrelated causes; 1 lost to f/u due to insurance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Outcomes for dysplastic 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Retrospective analysis of 33 patients who completed </a:t>
            </a:r>
            <a:r>
              <a:rPr lang="en-US" sz="2400" dirty="0" err="1"/>
              <a:t>cryoablation</a:t>
            </a:r>
            <a:r>
              <a:rPr lang="en-US" sz="2400" dirty="0"/>
              <a:t> therapy</a:t>
            </a:r>
          </a:p>
          <a:p>
            <a:pPr lvl="1"/>
            <a:r>
              <a:rPr lang="en-US" sz="2000" dirty="0"/>
              <a:t>100% eradication of HGD</a:t>
            </a:r>
          </a:p>
          <a:p>
            <a:pPr lvl="1"/>
            <a:r>
              <a:rPr lang="en-US" sz="2000" dirty="0"/>
              <a:t>1 pt with LGD (originally had HGD)</a:t>
            </a:r>
          </a:p>
          <a:p>
            <a:pPr lvl="1"/>
            <a:r>
              <a:rPr lang="en-US" sz="2000" dirty="0"/>
              <a:t>CR-IM in 88%</a:t>
            </a:r>
          </a:p>
          <a:p>
            <a:pPr lvl="1"/>
            <a:r>
              <a:rPr lang="en-US" sz="2000" dirty="0"/>
              <a:t>1 (3%) with recurrence after ablation to HGD/</a:t>
            </a:r>
            <a:r>
              <a:rPr lang="en-US" sz="2000" dirty="0" err="1"/>
              <a:t>intramucosal</a:t>
            </a:r>
            <a:r>
              <a:rPr lang="en-US" sz="2000" dirty="0"/>
              <a:t> cancer</a:t>
            </a:r>
          </a:p>
          <a:p>
            <a:pPr lvl="1"/>
            <a:r>
              <a:rPr lang="en-US" sz="2000" dirty="0"/>
              <a:t>Of 3 with </a:t>
            </a:r>
            <a:r>
              <a:rPr lang="en-US" sz="2000" dirty="0" err="1"/>
              <a:t>intramucosal</a:t>
            </a:r>
            <a:r>
              <a:rPr lang="en-US" sz="2000" dirty="0"/>
              <a:t> cancer (T1),  2 treated successfully with </a:t>
            </a:r>
            <a:r>
              <a:rPr lang="en-US" sz="2000" dirty="0" err="1"/>
              <a:t>cryo</a:t>
            </a:r>
            <a:r>
              <a:rPr lang="en-US" sz="2000" dirty="0"/>
              <a:t> + EMR, 1 with </a:t>
            </a:r>
            <a:r>
              <a:rPr lang="en-US" sz="2000" dirty="0" err="1"/>
              <a:t>cryo</a:t>
            </a:r>
            <a:r>
              <a:rPr lang="en-US" sz="2000" dirty="0"/>
              <a:t> alone</a:t>
            </a:r>
          </a:p>
          <a:p>
            <a:r>
              <a:rPr lang="en-US" sz="2400" dirty="0"/>
              <a:t>Complications</a:t>
            </a:r>
          </a:p>
          <a:p>
            <a:pPr lvl="1"/>
            <a:r>
              <a:rPr lang="en-US" sz="2000" dirty="0"/>
              <a:t>Significant chest pain requiring narcotics in 0%</a:t>
            </a:r>
          </a:p>
          <a:p>
            <a:pPr lvl="1"/>
            <a:r>
              <a:rPr lang="en-US" sz="2000" dirty="0"/>
              <a:t>No perforations</a:t>
            </a:r>
          </a:p>
          <a:p>
            <a:pPr lvl="1"/>
            <a:r>
              <a:rPr lang="en-US" sz="2000" dirty="0"/>
              <a:t>No admissions</a:t>
            </a:r>
          </a:p>
          <a:p>
            <a:pPr lvl="1"/>
            <a:r>
              <a:rPr lang="en-US" sz="2000" dirty="0"/>
              <a:t>Stricture requiring single balloon dilation session – 2 (6%)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0" y="6183868"/>
            <a:ext cx="459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Sreenarasimhaiah</a:t>
            </a:r>
            <a:r>
              <a:rPr lang="en-US" dirty="0"/>
              <a:t>, et al. J Gastro Dig Syst.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Recurrent disease after ablation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Single-center, retrospective study</a:t>
            </a:r>
          </a:p>
          <a:p>
            <a:r>
              <a:rPr lang="en-US" sz="2400" dirty="0"/>
              <a:t>36 </a:t>
            </a:r>
            <a:r>
              <a:rPr lang="en-US" sz="2400" dirty="0" err="1"/>
              <a:t>pts</a:t>
            </a:r>
            <a:r>
              <a:rPr lang="en-US" sz="2400" dirty="0"/>
              <a:t> (mean age 62, 92% men) ablated for HGD</a:t>
            </a:r>
          </a:p>
          <a:p>
            <a:pPr lvl="1"/>
            <a:r>
              <a:rPr lang="en-US" sz="2000" dirty="0"/>
              <a:t>11 </a:t>
            </a:r>
            <a:r>
              <a:rPr lang="en-US" sz="2000" dirty="0" err="1"/>
              <a:t>pts</a:t>
            </a:r>
            <a:r>
              <a:rPr lang="en-US" sz="2000" dirty="0"/>
              <a:t> developed recurrent disease at mean of 6.5 months</a:t>
            </a:r>
          </a:p>
          <a:p>
            <a:pPr lvl="1"/>
            <a:r>
              <a:rPr lang="en-US" sz="2000" dirty="0"/>
              <a:t>3 developed a second recurrence</a:t>
            </a:r>
          </a:p>
          <a:p>
            <a:pPr lvl="1"/>
            <a:r>
              <a:rPr lang="en-US" sz="2000" dirty="0"/>
              <a:t>10 recurrences (71%) were identified below the NSCJ in 9 patients</a:t>
            </a:r>
          </a:p>
          <a:p>
            <a:pPr lvl="2"/>
            <a:r>
              <a:rPr lang="en-US" sz="2000" dirty="0"/>
              <a:t>HGD (4), LGD (2), IM (4)</a:t>
            </a:r>
          </a:p>
          <a:p>
            <a:pPr lvl="1"/>
            <a:r>
              <a:rPr lang="en-US" sz="2000" dirty="0"/>
              <a:t>6 recurrences within the treated esophagus in 5 </a:t>
            </a:r>
            <a:r>
              <a:rPr lang="en-US" sz="2000" dirty="0" err="1"/>
              <a:t>pts</a:t>
            </a:r>
            <a:endParaRPr lang="en-US" sz="2000" dirty="0"/>
          </a:p>
          <a:p>
            <a:pPr lvl="2"/>
            <a:r>
              <a:rPr lang="en-US" sz="2000" dirty="0" err="1"/>
              <a:t>Intramucosal</a:t>
            </a:r>
            <a:r>
              <a:rPr lang="en-US" sz="2000" dirty="0"/>
              <a:t> cancer (1), HGD (1), IM (4)</a:t>
            </a:r>
          </a:p>
          <a:p>
            <a:r>
              <a:rPr lang="en-US" sz="2400" dirty="0"/>
              <a:t>2 </a:t>
            </a:r>
            <a:r>
              <a:rPr lang="en-US" sz="2400" dirty="0" err="1"/>
              <a:t>pts</a:t>
            </a:r>
            <a:r>
              <a:rPr lang="en-US" sz="2400" dirty="0"/>
              <a:t> had recurrence at both</a:t>
            </a:r>
          </a:p>
          <a:p>
            <a:r>
              <a:rPr lang="en-US" sz="2400" dirty="0"/>
              <a:t>33/36 (92%) achieved CR after retreatment</a:t>
            </a:r>
          </a:p>
          <a:p>
            <a:pPr lvl="1"/>
            <a:r>
              <a:rPr lang="en-US" sz="2000" dirty="0"/>
              <a:t>LGD (1), IM (2)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3945" y="6122778"/>
            <a:ext cx="452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Halsey KD et al. Endoscopy 2011;43(10):844-8 </a:t>
            </a:r>
          </a:p>
        </p:txBody>
      </p:sp>
    </p:spTree>
    <p:extLst>
      <p:ext uri="{BB962C8B-B14F-4D97-AF65-F5344CB8AC3E}">
        <p14:creationId xmlns:p14="http://schemas.microsoft.com/office/powerpoint/2010/main" val="4165327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Cryospray</a:t>
            </a:r>
            <a:r>
              <a:rPr lang="en-US" sz="3600" b="1" dirty="0"/>
              <a:t> ablation after failed RFA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>
            <a:normAutofit/>
          </a:bodyPr>
          <a:lstStyle/>
          <a:p>
            <a:r>
              <a:rPr lang="en-US" sz="2400" dirty="0"/>
              <a:t>Case Presentation</a:t>
            </a:r>
          </a:p>
          <a:p>
            <a:pPr lvl="1"/>
            <a:r>
              <a:rPr lang="en-US" sz="2400" dirty="0"/>
              <a:t>63 year old male with BE of 9cm length and HGD</a:t>
            </a:r>
          </a:p>
          <a:p>
            <a:pPr lvl="1"/>
            <a:r>
              <a:rPr lang="en-US" sz="2400" dirty="0"/>
              <a:t>Underwent 3 successive treatments with </a:t>
            </a:r>
            <a:r>
              <a:rPr lang="en-US" sz="2400" dirty="0" err="1"/>
              <a:t>Barrx</a:t>
            </a:r>
            <a:r>
              <a:rPr lang="en-US" sz="2400" dirty="0"/>
              <a:t> Halo RFA at outside hospital</a:t>
            </a:r>
          </a:p>
          <a:p>
            <a:pPr lvl="1"/>
            <a:r>
              <a:rPr lang="en-US" sz="2400" dirty="0"/>
              <a:t>Developed severe discomfort and was hospitalized for chest pain overnight after 3</a:t>
            </a:r>
            <a:r>
              <a:rPr lang="en-US" sz="2400" baseline="30000" dirty="0"/>
              <a:t>rd</a:t>
            </a:r>
            <a:r>
              <a:rPr lang="en-US" sz="2400" dirty="0"/>
              <a:t> treatment</a:t>
            </a:r>
          </a:p>
          <a:p>
            <a:pPr lvl="1"/>
            <a:r>
              <a:rPr lang="en-US" sz="2400" dirty="0"/>
              <a:t>EGD 3 months later:</a:t>
            </a:r>
          </a:p>
          <a:p>
            <a:pPr lvl="1"/>
            <a:endParaRPr lang="en-US" sz="2400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572000"/>
            <a:ext cx="2619375" cy="192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572000"/>
            <a:ext cx="2585637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Cryospray</a:t>
            </a:r>
            <a:r>
              <a:rPr lang="en-US" sz="3600" b="1" dirty="0"/>
              <a:t> ablation after failed RFA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2000" dirty="0"/>
          </a:p>
          <a:p>
            <a:pPr lvl="1"/>
            <a:r>
              <a:rPr lang="en-US" dirty="0"/>
              <a:t>Post therapy appeared improved</a:t>
            </a:r>
          </a:p>
          <a:p>
            <a:pPr lvl="1"/>
            <a:r>
              <a:rPr lang="en-US" dirty="0"/>
              <a:t>6 month follow up showed erosions and few spots of Barrett’s type epithelium</a:t>
            </a:r>
          </a:p>
          <a:p>
            <a:pPr lvl="1"/>
            <a:r>
              <a:rPr lang="en-US" dirty="0"/>
              <a:t>Biopsies showed focal high-grade dysplasia v </a:t>
            </a:r>
            <a:r>
              <a:rPr lang="en-US" dirty="0" err="1"/>
              <a:t>intramucosal</a:t>
            </a:r>
            <a:r>
              <a:rPr lang="en-US" dirty="0"/>
              <a:t> carcinoma</a:t>
            </a:r>
          </a:p>
          <a:p>
            <a:pPr lvl="1"/>
            <a:endParaRPr lang="en-US" sz="2000" dirty="0"/>
          </a:p>
          <a:p>
            <a:pPr lvl="1"/>
            <a:endParaRPr lang="en-US" sz="24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733800"/>
            <a:ext cx="2381470" cy="202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 l="6522" r="6522"/>
          <a:stretch>
            <a:fillRect/>
          </a:stretch>
        </p:blipFill>
        <p:spPr bwMode="auto">
          <a:xfrm>
            <a:off x="1676400" y="3733800"/>
            <a:ext cx="251011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Barrett’s esophagus is primary precursor for esophageal </a:t>
            </a:r>
            <a:r>
              <a:rPr lang="en-US" sz="2400" dirty="0" err="1"/>
              <a:t>adenocarcinoma</a:t>
            </a:r>
            <a:endParaRPr lang="en-US" sz="2400" dirty="0"/>
          </a:p>
          <a:p>
            <a:r>
              <a:rPr lang="en-US" sz="2400" dirty="0"/>
              <a:t>In US, esophageal </a:t>
            </a:r>
            <a:r>
              <a:rPr lang="en-US" sz="2400" dirty="0" err="1"/>
              <a:t>adenoca</a:t>
            </a:r>
            <a:r>
              <a:rPr lang="en-US" sz="2400" dirty="0"/>
              <a:t> increased 600% between 1975 and 2001</a:t>
            </a:r>
          </a:p>
          <a:p>
            <a:r>
              <a:rPr lang="en-US" sz="2400" dirty="0"/>
              <a:t>Barrett’s may arise from:</a:t>
            </a:r>
          </a:p>
          <a:p>
            <a:pPr lvl="1"/>
            <a:r>
              <a:rPr lang="en-US" sz="2000" dirty="0" err="1"/>
              <a:t>Transdifferentiation</a:t>
            </a:r>
            <a:r>
              <a:rPr lang="en-US" sz="2000" dirty="0"/>
              <a:t> of </a:t>
            </a:r>
            <a:r>
              <a:rPr lang="en-US" sz="2000" dirty="0" err="1"/>
              <a:t>squamous</a:t>
            </a:r>
            <a:r>
              <a:rPr lang="en-US" sz="2000" dirty="0"/>
              <a:t> esophageal cells from acid</a:t>
            </a:r>
          </a:p>
          <a:p>
            <a:pPr lvl="1"/>
            <a:r>
              <a:rPr lang="en-US" sz="2000" dirty="0"/>
              <a:t>Migration of cells from gastric </a:t>
            </a:r>
            <a:r>
              <a:rPr lang="en-US" sz="2000" dirty="0" err="1"/>
              <a:t>cardia</a:t>
            </a:r>
            <a:endParaRPr lang="en-US" sz="2000" dirty="0"/>
          </a:p>
          <a:p>
            <a:pPr lvl="1"/>
            <a:r>
              <a:rPr lang="en-US" sz="2000" dirty="0"/>
              <a:t>Differentiation of </a:t>
            </a:r>
            <a:r>
              <a:rPr lang="en-US" sz="2000" dirty="0" err="1"/>
              <a:t>pleuripotent</a:t>
            </a:r>
            <a:r>
              <a:rPr lang="en-US" sz="2000" dirty="0"/>
              <a:t> stem cells under influence of reflux contents</a:t>
            </a:r>
          </a:p>
          <a:p>
            <a:endParaRPr lang="en-US" sz="2200" dirty="0"/>
          </a:p>
          <a:p>
            <a:pPr lvl="1"/>
            <a:endParaRPr lang="en-US" sz="1100" dirty="0"/>
          </a:p>
          <a:p>
            <a:endParaRPr lang="en-US" sz="2000" dirty="0"/>
          </a:p>
          <a:p>
            <a:pPr lvl="1"/>
            <a:endParaRPr lang="en-US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err="1"/>
              <a:t>Cryoballoon</a:t>
            </a:r>
            <a:r>
              <a:rPr lang="en-US" sz="3200" b="1" dirty="0"/>
              <a:t> Focal Ablation System  (</a:t>
            </a:r>
            <a:r>
              <a:rPr lang="en-US" sz="3200" b="1" dirty="0" err="1"/>
              <a:t>CbFAS</a:t>
            </a:r>
            <a:r>
              <a:rPr lang="en-US" sz="32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Drawbacks to both RFA and </a:t>
            </a:r>
            <a:r>
              <a:rPr lang="en-US" sz="2400" dirty="0" err="1"/>
              <a:t>cryoablation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- need for sizing, imprecise contact, pain</a:t>
            </a:r>
          </a:p>
          <a:p>
            <a:pPr marL="0" indent="0">
              <a:buNone/>
            </a:pPr>
            <a:r>
              <a:rPr lang="en-US" sz="2400" dirty="0"/>
              <a:t>	- need for venting </a:t>
            </a:r>
            <a:r>
              <a:rPr lang="en-US" sz="2400" dirty="0" err="1"/>
              <a:t>cath</a:t>
            </a:r>
            <a:r>
              <a:rPr lang="en-US" sz="2400" dirty="0"/>
              <a:t>, multiple steps</a:t>
            </a:r>
          </a:p>
          <a:p>
            <a:r>
              <a:rPr lang="en-US" sz="2400" dirty="0"/>
              <a:t>C2 therapeutics (Redwood, CA)</a:t>
            </a:r>
          </a:p>
          <a:p>
            <a:r>
              <a:rPr lang="en-US" sz="2400" dirty="0"/>
              <a:t>2015 received 510(k) FDA premarketing clearance</a:t>
            </a:r>
          </a:p>
          <a:p>
            <a:r>
              <a:rPr lang="en-US" sz="2400" dirty="0"/>
              <a:t>Approved in regions of Western Europe and select US trials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24"/>
          <a:stretch/>
        </p:blipFill>
        <p:spPr bwMode="auto">
          <a:xfrm>
            <a:off x="598284" y="4543697"/>
            <a:ext cx="4252865" cy="204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7" t="10726" b="11353"/>
          <a:stretch/>
        </p:blipFill>
        <p:spPr bwMode="auto">
          <a:xfrm>
            <a:off x="5334000" y="4427123"/>
            <a:ext cx="2438400" cy="227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821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25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Cryoballoon</a:t>
            </a:r>
            <a:r>
              <a:rPr lang="en-US" sz="3600" b="1" dirty="0"/>
              <a:t> Focal Ablation System  (</a:t>
            </a:r>
            <a:r>
              <a:rPr lang="en-US" sz="3600" b="1" dirty="0" err="1"/>
              <a:t>CbFAS</a:t>
            </a:r>
            <a:r>
              <a:rPr lang="en-US" sz="36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Safety and feasibility study</a:t>
            </a:r>
          </a:p>
          <a:p>
            <a:pPr lvl="1"/>
            <a:r>
              <a:rPr lang="en-US" sz="2400" dirty="0"/>
              <a:t>39 pts </a:t>
            </a:r>
            <a:r>
              <a:rPr lang="en-US" sz="2400" dirty="0" err="1"/>
              <a:t>tx</a:t>
            </a:r>
            <a:r>
              <a:rPr lang="en-US" sz="2400" dirty="0"/>
              <a:t> with 1 – 2 ablations of 6, 8 , or 10secs</a:t>
            </a:r>
          </a:p>
          <a:p>
            <a:pPr lvl="1"/>
            <a:r>
              <a:rPr lang="en-US" sz="2400" dirty="0"/>
              <a:t>62 ablations with 56 having technical success</a:t>
            </a:r>
          </a:p>
          <a:p>
            <a:pPr lvl="1"/>
            <a:r>
              <a:rPr lang="en-US" sz="2400" dirty="0"/>
              <a:t>6 failed due to device malfunction and/or anatomic issues</a:t>
            </a:r>
          </a:p>
          <a:p>
            <a:pPr lvl="1"/>
            <a:r>
              <a:rPr lang="en-US" sz="2400" dirty="0"/>
              <a:t>27% had mild pain, no major adverse events</a:t>
            </a:r>
          </a:p>
          <a:p>
            <a:pPr lvl="1"/>
            <a:r>
              <a:rPr lang="en-US" sz="2400" dirty="0"/>
              <a:t>No strictures at 8 week follow-up</a:t>
            </a:r>
          </a:p>
          <a:p>
            <a:pPr lvl="1"/>
            <a:r>
              <a:rPr lang="en-US" sz="2400" dirty="0" err="1"/>
              <a:t>Neosquamous</a:t>
            </a:r>
            <a:r>
              <a:rPr lang="en-US" sz="2400" dirty="0"/>
              <a:t> </a:t>
            </a:r>
            <a:r>
              <a:rPr lang="en-US" sz="2400" dirty="0" err="1"/>
              <a:t>regenerationseen</a:t>
            </a:r>
            <a:r>
              <a:rPr lang="en-US" sz="2400" dirty="0"/>
              <a:t> in 60% (6 sec), 82% (8 sec), and 100% (10 sec)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48885" y="6216134"/>
            <a:ext cx="377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Scholvinck</a:t>
            </a:r>
            <a:r>
              <a:rPr lang="en-US" dirty="0"/>
              <a:t> et al. Endoscopy. 2015 Dec.</a:t>
            </a:r>
          </a:p>
        </p:txBody>
      </p:sp>
    </p:spTree>
    <p:extLst>
      <p:ext uri="{BB962C8B-B14F-4D97-AF65-F5344CB8AC3E}">
        <p14:creationId xmlns:p14="http://schemas.microsoft.com/office/powerpoint/2010/main" val="1568530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Combined therapy – EMR and ablation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124200"/>
            <a:ext cx="289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12420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124200"/>
            <a:ext cx="30079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77 year old male with 11cm Barrett’s with HGD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Otherwise healthy except HTN, DJD</a:t>
            </a:r>
          </a:p>
          <a:p>
            <a:pPr>
              <a:buFont typeface="Arial" pitchFamily="34" charset="0"/>
              <a:buChar char="•"/>
            </a:pPr>
            <a:r>
              <a:rPr lang="en-US" dirty="0" err="1"/>
              <a:t>Esomeprazole</a:t>
            </a:r>
            <a:r>
              <a:rPr lang="en-US" dirty="0"/>
              <a:t> once daily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Surveillance biopsies show multiple areas of high-grade and low-grade dysplasia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Distal esophagus nodule with HGD – removed by </a:t>
            </a:r>
            <a:r>
              <a:rPr lang="en-US" dirty="0" err="1"/>
              <a:t>cryo</a:t>
            </a:r>
            <a:r>
              <a:rPr lang="en-US" dirty="0"/>
              <a:t> and EMR in same setting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317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Post ablation IMC in nodule at GE junction and cardia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069" y="1295400"/>
            <a:ext cx="2926454" cy="230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371600"/>
            <a:ext cx="2862752" cy="222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733800"/>
            <a:ext cx="2950123" cy="229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810000"/>
            <a:ext cx="2819400" cy="219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3810000" cy="2620962"/>
          </a:xfrm>
        </p:spPr>
        <p:txBody>
          <a:bodyPr>
            <a:normAutofit/>
          </a:bodyPr>
          <a:lstStyle/>
          <a:p>
            <a:r>
              <a:rPr lang="en-US" sz="2800" b="1" dirty="0"/>
              <a:t>Endoscopic mucosal resection (EMR) combined with </a:t>
            </a:r>
            <a:r>
              <a:rPr lang="en-US" sz="2800" b="1" dirty="0" err="1"/>
              <a:t>cryoablation</a:t>
            </a:r>
            <a:r>
              <a:rPr lang="en-US" sz="2800" b="1" dirty="0"/>
              <a:t> therapy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838200"/>
            <a:ext cx="3353278" cy="261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733800"/>
            <a:ext cx="3276600" cy="255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733800"/>
            <a:ext cx="3254924" cy="253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0"/>
            <a:ext cx="3048000" cy="240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657600"/>
            <a:ext cx="3069091" cy="240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657600"/>
            <a:ext cx="3048000" cy="238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1143000"/>
            <a:ext cx="167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r>
              <a:rPr lang="en-US" sz="2400" b="1" dirty="0"/>
              <a:t>Follow-up  after EMR/</a:t>
            </a:r>
            <a:r>
              <a:rPr lang="en-US" sz="2400" b="1" dirty="0" err="1"/>
              <a:t>cryo</a:t>
            </a: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Follow-up at 2 yrs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143000"/>
            <a:ext cx="3048000" cy="237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Endoscopic ablation in esophageal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RFA not indicated in treatment of esophageal cancer</a:t>
            </a:r>
          </a:p>
          <a:p>
            <a:r>
              <a:rPr lang="en-US" sz="2800" dirty="0" err="1"/>
              <a:t>Cryospray</a:t>
            </a:r>
            <a:r>
              <a:rPr lang="en-US" sz="2800" dirty="0"/>
              <a:t> ablation</a:t>
            </a:r>
          </a:p>
          <a:p>
            <a:pPr lvl="1"/>
            <a:r>
              <a:rPr lang="en-US" dirty="0"/>
              <a:t>Curative therapy in select </a:t>
            </a:r>
            <a:r>
              <a:rPr lang="en-US" dirty="0" err="1"/>
              <a:t>intramucosal</a:t>
            </a:r>
            <a:r>
              <a:rPr lang="en-US" dirty="0"/>
              <a:t> or T1 tumors</a:t>
            </a:r>
          </a:p>
          <a:p>
            <a:pPr lvl="1"/>
            <a:r>
              <a:rPr lang="en-US" dirty="0" err="1"/>
              <a:t>Debulking</a:t>
            </a:r>
            <a:r>
              <a:rPr lang="en-US" dirty="0"/>
              <a:t> of tumor as bridge for further therapy or palliation</a:t>
            </a:r>
          </a:p>
          <a:p>
            <a:pPr lvl="1"/>
            <a:r>
              <a:rPr lang="en-US" dirty="0"/>
              <a:t>Treatment of tumor </a:t>
            </a:r>
            <a:r>
              <a:rPr lang="en-US" dirty="0" err="1"/>
              <a:t>ingrowth</a:t>
            </a:r>
            <a:r>
              <a:rPr lang="en-US" dirty="0"/>
              <a:t> into stent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5015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Applications in esophageal </a:t>
            </a:r>
            <a:r>
              <a:rPr lang="en-US" sz="3200" b="1" dirty="0" err="1"/>
              <a:t>adenocarcinoma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930891"/>
              </p:ext>
            </p:extLst>
          </p:nvPr>
        </p:nvGraphicFramePr>
        <p:xfrm>
          <a:off x="457200" y="2286000"/>
          <a:ext cx="8153399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5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Histology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</a:t>
                      </a:r>
                      <a:r>
                        <a:rPr lang="en-US" baseline="0" dirty="0"/>
                        <a:t>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</a:t>
                      </a:r>
                      <a:r>
                        <a:rPr lang="en-US" baseline="0" dirty="0"/>
                        <a:t> # of 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</a:t>
                      </a:r>
                      <a:r>
                        <a:rPr lang="en-US" baseline="0" dirty="0"/>
                        <a:t> f/u (months)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 cancer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Greenwald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T1a - 24</a:t>
                      </a:r>
                    </a:p>
                    <a:p>
                      <a:r>
                        <a:rPr lang="en-US" dirty="0"/>
                        <a:t>T1b </a:t>
                      </a:r>
                      <a:r>
                        <a:rPr lang="en-US" baseline="0" dirty="0"/>
                        <a:t>- 10</a:t>
                      </a:r>
                    </a:p>
                    <a:p>
                      <a:r>
                        <a:rPr lang="en-US" baseline="0" dirty="0"/>
                        <a:t>T1 - 2</a:t>
                      </a:r>
                    </a:p>
                    <a:p>
                      <a:r>
                        <a:rPr lang="en-US" baseline="0" dirty="0"/>
                        <a:t>T2 - 10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T1a</a:t>
                      </a:r>
                      <a:r>
                        <a:rPr lang="en-US" baseline="0" dirty="0"/>
                        <a:t> – 75%</a:t>
                      </a:r>
                    </a:p>
                    <a:p>
                      <a:r>
                        <a:rPr lang="en-US" baseline="0" dirty="0"/>
                        <a:t>T1b – 60%</a:t>
                      </a:r>
                    </a:p>
                    <a:p>
                      <a:r>
                        <a:rPr lang="en-US" baseline="0" dirty="0"/>
                        <a:t>T1 – 72%</a:t>
                      </a:r>
                    </a:p>
                    <a:p>
                      <a:r>
                        <a:rPr lang="en-US" baseline="0" dirty="0"/>
                        <a:t>T2 – 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Dumot</a:t>
                      </a:r>
                      <a:r>
                        <a:rPr lang="en-US" dirty="0"/>
                        <a:t>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 cancer - 5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Case Presentation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77 year old male with </a:t>
            </a:r>
            <a:r>
              <a:rPr lang="en-US" sz="2400" dirty="0" err="1"/>
              <a:t>dysphagia</a:t>
            </a:r>
            <a:r>
              <a:rPr lang="en-US" sz="2400" dirty="0"/>
              <a:t> and weight loss</a:t>
            </a:r>
          </a:p>
          <a:p>
            <a:r>
              <a:rPr lang="en-US" sz="2400" dirty="0"/>
              <a:t>EGD shows bulky, nearly obstructing lower esophageal mass</a:t>
            </a:r>
          </a:p>
          <a:p>
            <a:r>
              <a:rPr lang="en-US" sz="2400" dirty="0"/>
              <a:t>CT shows no liver </a:t>
            </a:r>
            <a:r>
              <a:rPr lang="en-US" sz="2400" dirty="0" err="1"/>
              <a:t>mets</a:t>
            </a:r>
            <a:endParaRPr lang="en-US" sz="2400" dirty="0"/>
          </a:p>
          <a:p>
            <a:r>
              <a:rPr lang="en-US" sz="2400" dirty="0"/>
              <a:t>Patient is offered further staging and surgical referral</a:t>
            </a:r>
          </a:p>
          <a:p>
            <a:r>
              <a:rPr lang="en-US" sz="2400" dirty="0"/>
              <a:t>Patient refuses surgery and undergoes chemotherapy</a:t>
            </a:r>
          </a:p>
          <a:p>
            <a:r>
              <a:rPr lang="en-US" sz="2400" dirty="0" err="1"/>
              <a:t>Dysphagia</a:t>
            </a:r>
            <a:r>
              <a:rPr lang="en-US" sz="2400" dirty="0"/>
              <a:t> is still present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962400"/>
            <a:ext cx="29241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962400"/>
            <a:ext cx="2819400" cy="211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962400"/>
            <a:ext cx="26193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Case Presentation</a:t>
            </a: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3031484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47800"/>
            <a:ext cx="3048000" cy="216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3" name="Picture 7" descr="http://www.laendo.net/info/images/stories/Esophageal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962400"/>
            <a:ext cx="2667000" cy="23033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90600" y="35814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</a:t>
            </a:r>
            <a:r>
              <a:rPr lang="en-US" b="1" dirty="0"/>
              <a:t> </a:t>
            </a:r>
            <a:r>
              <a:rPr lang="en-US" b="1" dirty="0" err="1"/>
              <a:t>cryotherapy</a:t>
            </a:r>
            <a:r>
              <a:rPr lang="en-US" b="1" dirty="0"/>
              <a:t>                                            post </a:t>
            </a:r>
            <a:r>
              <a:rPr lang="en-US" b="1" dirty="0" err="1"/>
              <a:t>cryotherapy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624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    follow-up at 8 weeks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>
            <a:normAutofit/>
          </a:bodyPr>
          <a:lstStyle/>
          <a:p>
            <a:r>
              <a:rPr lang="en-US" sz="2400" dirty="0"/>
              <a:t>Histology shows specialized intestinal </a:t>
            </a:r>
            <a:r>
              <a:rPr lang="en-US" sz="2400" dirty="0" err="1"/>
              <a:t>metaplasia</a:t>
            </a:r>
            <a:r>
              <a:rPr lang="en-US" sz="2400" dirty="0"/>
              <a:t> with goblet cells</a:t>
            </a:r>
          </a:p>
          <a:p>
            <a:r>
              <a:rPr lang="en-US" sz="2400" dirty="0"/>
              <a:t>Progression from </a:t>
            </a:r>
            <a:r>
              <a:rPr lang="en-US" sz="2400" dirty="0" err="1"/>
              <a:t>metaplasia</a:t>
            </a:r>
            <a:r>
              <a:rPr lang="en-US" sz="2400" dirty="0"/>
              <a:t> to LGD to HGD to </a:t>
            </a:r>
            <a:r>
              <a:rPr lang="en-US" sz="2400" dirty="0" err="1"/>
              <a:t>adenocarcinoma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4578" name="Picture 2" descr="http://www.memorialhermann.org/uploadedimages/edc/edit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352800"/>
            <a:ext cx="3364523" cy="2400300"/>
          </a:xfrm>
          <a:prstGeom prst="rect">
            <a:avLst/>
          </a:prstGeom>
          <a:noFill/>
        </p:spPr>
      </p:pic>
      <p:pic>
        <p:nvPicPr>
          <p:cNvPr id="24580" name="Picture 4" descr="http://s3-patients.gi.org/files/2011/08/be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429000"/>
            <a:ext cx="2362200" cy="2255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Case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58 year old male with esophageal </a:t>
            </a:r>
            <a:r>
              <a:rPr lang="en-US" sz="2400" dirty="0" err="1"/>
              <a:t>adenocarcinoma</a:t>
            </a:r>
            <a:endParaRPr lang="en-US" sz="2400" dirty="0"/>
          </a:p>
          <a:p>
            <a:r>
              <a:rPr lang="en-US" sz="2400" dirty="0"/>
              <a:t>Underwent partial </a:t>
            </a:r>
            <a:r>
              <a:rPr lang="en-US" sz="2400" dirty="0" err="1"/>
              <a:t>esophagectomy</a:t>
            </a:r>
            <a:r>
              <a:rPr lang="en-US" sz="2400" dirty="0"/>
              <a:t> with gastric </a:t>
            </a:r>
            <a:r>
              <a:rPr lang="en-US" sz="2400" dirty="0" err="1"/>
              <a:t>pullup</a:t>
            </a:r>
            <a:endParaRPr lang="en-US" sz="2400" dirty="0"/>
          </a:p>
          <a:p>
            <a:r>
              <a:rPr lang="en-US" sz="2400" dirty="0"/>
              <a:t>Adjuvant </a:t>
            </a:r>
            <a:r>
              <a:rPr lang="en-US" sz="2400" dirty="0" err="1"/>
              <a:t>chemoradiation</a:t>
            </a:r>
            <a:r>
              <a:rPr lang="en-US" sz="2400" dirty="0"/>
              <a:t> therapy</a:t>
            </a:r>
          </a:p>
          <a:p>
            <a:r>
              <a:rPr lang="en-US" sz="2400" dirty="0"/>
              <a:t>11 months later, progressive </a:t>
            </a:r>
            <a:r>
              <a:rPr lang="en-US" sz="2400" dirty="0" err="1"/>
              <a:t>dysphagia</a:t>
            </a:r>
            <a:r>
              <a:rPr lang="en-US" sz="2400" dirty="0"/>
              <a:t> – liquids only</a:t>
            </a:r>
          </a:p>
          <a:p>
            <a:r>
              <a:rPr lang="en-US" sz="2400" dirty="0"/>
              <a:t>EGD shows recurrent tumor at </a:t>
            </a:r>
            <a:r>
              <a:rPr lang="en-US" sz="2400" dirty="0" err="1"/>
              <a:t>anastomosis</a:t>
            </a:r>
            <a:endParaRPr lang="en-US" sz="2400" dirty="0"/>
          </a:p>
          <a:p>
            <a:r>
              <a:rPr lang="en-US" sz="2400" dirty="0"/>
              <a:t>Unable to pass 9mm endoscope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962400"/>
            <a:ext cx="29241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962400"/>
            <a:ext cx="29241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Case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Following treatment of site with 20sec cycles x 2 per site, total of 3 sites, endoscope able to pass</a:t>
            </a:r>
          </a:p>
          <a:p>
            <a:endParaRPr lang="en-US" sz="2400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19400"/>
            <a:ext cx="29241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819400"/>
            <a:ext cx="29241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Endoscopic ablation therapy is indicated in only dysplastic Barrett’s</a:t>
            </a:r>
          </a:p>
          <a:p>
            <a:r>
              <a:rPr lang="en-US" sz="2400" dirty="0"/>
              <a:t>Nodules seen should be removed by EMR first</a:t>
            </a:r>
          </a:p>
          <a:p>
            <a:r>
              <a:rPr lang="en-US" sz="2400" dirty="0"/>
              <a:t>PDT not indicated due to cost and lower efficacy</a:t>
            </a:r>
          </a:p>
          <a:p>
            <a:r>
              <a:rPr lang="en-US" sz="2400" dirty="0"/>
              <a:t>APC effective for focal areas</a:t>
            </a:r>
          </a:p>
          <a:p>
            <a:r>
              <a:rPr lang="en-US" sz="2400" dirty="0"/>
              <a:t>Flat </a:t>
            </a:r>
            <a:r>
              <a:rPr lang="en-US" sz="2400" dirty="0" err="1"/>
              <a:t>Barretts</a:t>
            </a:r>
            <a:r>
              <a:rPr lang="en-US" sz="2400" dirty="0"/>
              <a:t> of LGD or HGD can be treated with RFA</a:t>
            </a:r>
          </a:p>
          <a:p>
            <a:r>
              <a:rPr lang="en-US" sz="2400" dirty="0"/>
              <a:t>Nodular </a:t>
            </a:r>
            <a:r>
              <a:rPr lang="en-US" sz="2400" dirty="0" err="1"/>
              <a:t>Barretts</a:t>
            </a:r>
            <a:r>
              <a:rPr lang="en-US" sz="2400" dirty="0"/>
              <a:t> of LGD, HGD, </a:t>
            </a:r>
            <a:r>
              <a:rPr lang="en-US" sz="2400" dirty="0" err="1"/>
              <a:t>IMCa</a:t>
            </a:r>
            <a:r>
              <a:rPr lang="en-US" sz="2400" dirty="0"/>
              <a:t> can be treated with </a:t>
            </a:r>
            <a:r>
              <a:rPr lang="en-US" sz="2400" dirty="0" err="1"/>
              <a:t>cryoablation</a:t>
            </a:r>
            <a:endParaRPr lang="en-US" sz="2400" dirty="0"/>
          </a:p>
          <a:p>
            <a:r>
              <a:rPr lang="en-US" sz="2400" dirty="0"/>
              <a:t>Combined therapy with EMR and cryotherapy is a viable option for early esophageal cancer and HGD</a:t>
            </a:r>
          </a:p>
          <a:p>
            <a:r>
              <a:rPr lang="en-US" sz="2400" dirty="0" err="1"/>
              <a:t>Cryotherapy</a:t>
            </a:r>
            <a:r>
              <a:rPr lang="en-US" sz="2400" dirty="0"/>
              <a:t> may be useful in palliation of </a:t>
            </a:r>
            <a:r>
              <a:rPr lang="en-US" sz="2400" dirty="0" err="1"/>
              <a:t>dysphagia</a:t>
            </a:r>
            <a:r>
              <a:rPr lang="en-US" sz="2400" dirty="0"/>
              <a:t> from esophageal carcinoma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oke cartoon about barretts esophag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59475"/>
            <a:ext cx="5372100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1142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276F2D-DE45-4D4F-AD5F-40D6CB9DD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8125368" cy="41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87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Risk of BE to carcinoma is  0.5% per  patient year</a:t>
            </a:r>
          </a:p>
          <a:p>
            <a:r>
              <a:rPr lang="en-US" sz="2400" dirty="0"/>
              <a:t>Risk of LGD to HGD is 0.5 to 13% per patient year</a:t>
            </a:r>
          </a:p>
          <a:p>
            <a:pPr lvl="1"/>
            <a:r>
              <a:rPr lang="en-US" sz="2000" dirty="0"/>
              <a:t>Quality of evidence is low</a:t>
            </a:r>
          </a:p>
          <a:p>
            <a:pPr lvl="1"/>
            <a:r>
              <a:rPr lang="en-US" sz="2000" dirty="0"/>
              <a:t>LGD is often overcalled</a:t>
            </a:r>
          </a:p>
          <a:p>
            <a:pPr lvl="1"/>
            <a:r>
              <a:rPr lang="en-US" sz="2000" dirty="0"/>
              <a:t>Consideration of sampling error</a:t>
            </a:r>
          </a:p>
          <a:p>
            <a:r>
              <a:rPr lang="en-US" sz="2400" dirty="0"/>
              <a:t>Risk of HGD to carcinoma is 6% per patient year</a:t>
            </a:r>
          </a:p>
          <a:p>
            <a:pPr lvl="1"/>
            <a:r>
              <a:rPr lang="en-US" sz="2000" dirty="0"/>
              <a:t>Some studies show 30% risk within 5 years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 descr="http://www.hopkins-gi.org/Upload/200708141549_007658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267200"/>
            <a:ext cx="4391025" cy="2257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Risk factors for Barrett’s</a:t>
            </a:r>
          </a:p>
          <a:p>
            <a:pPr lvl="1"/>
            <a:r>
              <a:rPr lang="en-US" sz="2000" dirty="0"/>
              <a:t>GERD – increased with duration</a:t>
            </a:r>
          </a:p>
          <a:p>
            <a:pPr lvl="1"/>
            <a:r>
              <a:rPr lang="en-US" sz="2000" dirty="0"/>
              <a:t>Male sex (2:1)</a:t>
            </a:r>
          </a:p>
          <a:p>
            <a:pPr lvl="1"/>
            <a:r>
              <a:rPr lang="en-US" sz="2000" dirty="0"/>
              <a:t>Caucasian race</a:t>
            </a:r>
          </a:p>
          <a:p>
            <a:pPr lvl="1"/>
            <a:r>
              <a:rPr lang="en-US" sz="2000" dirty="0"/>
              <a:t>Increased age &gt;50</a:t>
            </a:r>
          </a:p>
          <a:p>
            <a:pPr lvl="1"/>
            <a:r>
              <a:rPr lang="en-US" sz="2000" dirty="0"/>
              <a:t>Smoking</a:t>
            </a:r>
          </a:p>
          <a:p>
            <a:pPr lvl="1"/>
            <a:r>
              <a:rPr lang="en-US" sz="2000" dirty="0"/>
              <a:t>Increased abdominal adiposity and BMI</a:t>
            </a:r>
          </a:p>
          <a:p>
            <a:r>
              <a:rPr lang="en-US" sz="2400" dirty="0"/>
              <a:t>Long-standing GERD</a:t>
            </a:r>
          </a:p>
          <a:p>
            <a:pPr lvl="1"/>
            <a:r>
              <a:rPr lang="en-US" sz="2000" dirty="0"/>
              <a:t>Often inadequately treated</a:t>
            </a:r>
          </a:p>
          <a:p>
            <a:pPr lvl="1"/>
            <a:r>
              <a:rPr lang="en-US" sz="2000" dirty="0"/>
              <a:t>Symptoms of GERD improve in later stages</a:t>
            </a:r>
          </a:p>
          <a:p>
            <a:pPr lvl="1"/>
            <a:r>
              <a:rPr lang="en-US" sz="2000" dirty="0" err="1"/>
              <a:t>Optimiize</a:t>
            </a:r>
            <a:r>
              <a:rPr lang="en-US" sz="2000" dirty="0"/>
              <a:t> PPI treatment for GERD and esophagitis therapy</a:t>
            </a:r>
          </a:p>
          <a:p>
            <a:pPr lvl="1"/>
            <a:r>
              <a:rPr lang="en-US" sz="2000" dirty="0"/>
              <a:t>Anti-reflux surgery not indicated as prevention of BE to neoplasia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Indications for therapy in Barrett’s esophagus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AGA medical position statement (2011)</a:t>
            </a:r>
          </a:p>
          <a:p>
            <a:pPr lvl="1"/>
            <a:r>
              <a:rPr lang="en-US" sz="2400" dirty="0"/>
              <a:t>No dysplasia should be followed in 3 – 5 years</a:t>
            </a:r>
          </a:p>
          <a:p>
            <a:pPr lvl="1"/>
            <a:r>
              <a:rPr lang="en-US" sz="2400" dirty="0"/>
              <a:t>Dysplasia should be confirmed by a second pathologist</a:t>
            </a:r>
          </a:p>
          <a:p>
            <a:pPr lvl="1"/>
            <a:r>
              <a:rPr lang="en-US" sz="2400" dirty="0"/>
              <a:t>LGD should be followed in 6 to 12 months</a:t>
            </a:r>
          </a:p>
          <a:p>
            <a:pPr lvl="1"/>
            <a:r>
              <a:rPr lang="en-US" sz="2400" dirty="0"/>
              <a:t>HGD should be offered endoscopic therapy with RFA, PDT, or EMR</a:t>
            </a:r>
          </a:p>
          <a:p>
            <a:pPr lvl="1"/>
            <a:r>
              <a:rPr lang="en-US" sz="2400" dirty="0"/>
              <a:t>EMR should be performed first for any visible mucosal or raised irregularity to determine  T stage of neoplasm</a:t>
            </a:r>
          </a:p>
          <a:p>
            <a:pPr lvl="1"/>
            <a:r>
              <a:rPr lang="en-US" sz="2400" dirty="0"/>
              <a:t>HGD not treated should be followed in 3 months</a:t>
            </a:r>
          </a:p>
          <a:p>
            <a:pPr lvl="1"/>
            <a:r>
              <a:rPr lang="en-US" sz="2400" dirty="0" err="1"/>
              <a:t>Esophagectomy</a:t>
            </a:r>
            <a:r>
              <a:rPr lang="en-US" sz="2400" dirty="0"/>
              <a:t> has higher morbidity but may be an option in up to 20% of HGD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Indications for therapy in Barrett’s esophagus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ACG practice guidelines (2015) </a:t>
            </a:r>
          </a:p>
          <a:p>
            <a:pPr lvl="1"/>
            <a:r>
              <a:rPr lang="en-US" sz="2000" dirty="0"/>
              <a:t>Biopsies at 2cm interval (</a:t>
            </a:r>
            <a:r>
              <a:rPr lang="en-US" sz="2000" dirty="0" err="1"/>
              <a:t>nondysplasia</a:t>
            </a:r>
            <a:r>
              <a:rPr lang="en-US" sz="2000" dirty="0"/>
              <a:t>) and 1cm interval (prior dysplasia)</a:t>
            </a:r>
          </a:p>
          <a:p>
            <a:pPr lvl="1"/>
            <a:r>
              <a:rPr lang="en-US" sz="2000" dirty="0"/>
              <a:t>LGD – confirm with repeat EGD in 3 – 6 months and 2</a:t>
            </a:r>
            <a:r>
              <a:rPr lang="en-US" sz="2000" baseline="30000" dirty="0"/>
              <a:t>nd</a:t>
            </a:r>
            <a:r>
              <a:rPr lang="en-US" sz="2000" dirty="0"/>
              <a:t> pathologist</a:t>
            </a:r>
          </a:p>
          <a:p>
            <a:pPr lvl="1"/>
            <a:r>
              <a:rPr lang="en-US" sz="2000" dirty="0"/>
              <a:t>LGD should be offered endoscopic ablation if no life-limiting comorbid illness; alternatively, surveillance in 12 months)</a:t>
            </a:r>
          </a:p>
          <a:p>
            <a:pPr lvl="1"/>
            <a:r>
              <a:rPr lang="en-US" sz="2000" dirty="0"/>
              <a:t>Indefinite for dysplasia – repeat in 3 – 6 months after PPI</a:t>
            </a:r>
          </a:p>
          <a:p>
            <a:pPr lvl="1"/>
            <a:r>
              <a:rPr lang="en-US" sz="2000" dirty="0"/>
              <a:t>PPI only once daily for chemoprevention</a:t>
            </a:r>
          </a:p>
          <a:p>
            <a:pPr lvl="1"/>
            <a:r>
              <a:rPr lang="en-US" sz="2000" dirty="0"/>
              <a:t>Nodule seen in Barrett’s – treat with EMR for both dx and </a:t>
            </a:r>
            <a:r>
              <a:rPr lang="en-US" sz="2000" dirty="0" err="1"/>
              <a:t>tx</a:t>
            </a:r>
            <a:r>
              <a:rPr lang="en-US" sz="2000" dirty="0"/>
              <a:t> purpose</a:t>
            </a:r>
          </a:p>
          <a:p>
            <a:pPr lvl="1"/>
            <a:r>
              <a:rPr lang="en-US" sz="2000" dirty="0" err="1"/>
              <a:t>Nondysplastic</a:t>
            </a:r>
            <a:r>
              <a:rPr lang="en-US" sz="2000" dirty="0"/>
              <a:t> BE should not be given endoscopic ablation therapy- repeat EGD in 3 to 5 years for surveillance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6477000"/>
            <a:ext cx="3943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Shaheen</a:t>
            </a:r>
            <a:r>
              <a:rPr lang="en-US" dirty="0"/>
              <a:t>, et al. </a:t>
            </a:r>
            <a:r>
              <a:rPr lang="en-US" dirty="0" err="1"/>
              <a:t>Amer</a:t>
            </a:r>
            <a:r>
              <a:rPr lang="en-US" dirty="0"/>
              <a:t> J Gastro. Nov 2015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Indications for therapy in Barrett’s esophagus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ACG practice guidelines (2015)</a:t>
            </a:r>
          </a:p>
          <a:p>
            <a:pPr lvl="1"/>
            <a:r>
              <a:rPr lang="en-US" sz="2000" dirty="0"/>
              <a:t>Routine EUS prior to EMR of  nodular or dysplastic BE is not recommended</a:t>
            </a:r>
          </a:p>
          <a:p>
            <a:pPr lvl="1"/>
            <a:r>
              <a:rPr lang="en-US" sz="2000" dirty="0"/>
              <a:t>HGD should be offered endoscopic ablation if no life-limiting comorbid illness</a:t>
            </a:r>
          </a:p>
          <a:p>
            <a:pPr lvl="1"/>
            <a:r>
              <a:rPr lang="en-US" sz="2000" dirty="0"/>
              <a:t>T1a EAC can be treated with EMR alone</a:t>
            </a:r>
          </a:p>
          <a:p>
            <a:pPr lvl="1"/>
            <a:r>
              <a:rPr lang="en-US" sz="2000" dirty="0"/>
              <a:t>T1b EAC with well-differentiation and no </a:t>
            </a:r>
            <a:r>
              <a:rPr lang="en-US" sz="2000" dirty="0" err="1"/>
              <a:t>lymphovascular</a:t>
            </a:r>
            <a:r>
              <a:rPr lang="en-US" sz="2000" dirty="0"/>
              <a:t> invasion – EMR may be sufficient if </a:t>
            </a:r>
            <a:r>
              <a:rPr lang="en-US" sz="2000" dirty="0" err="1"/>
              <a:t>esophagectomy</a:t>
            </a:r>
            <a:r>
              <a:rPr lang="en-US" sz="2000" dirty="0"/>
              <a:t> is high-risk; consider EUS for nodal assessment</a:t>
            </a:r>
          </a:p>
          <a:p>
            <a:pPr lvl="1"/>
            <a:r>
              <a:rPr lang="en-US" sz="2000" dirty="0"/>
              <a:t>Following ablation of LGD, repeat EGD in 6 months then annually</a:t>
            </a:r>
          </a:p>
          <a:p>
            <a:pPr lvl="1"/>
            <a:r>
              <a:rPr lang="en-US" sz="2000" dirty="0"/>
              <a:t>Following ablation of HGD or IMC, repeat EGD every 3 months for 1</a:t>
            </a:r>
            <a:r>
              <a:rPr lang="en-US" sz="2000" baseline="30000" dirty="0"/>
              <a:t>st</a:t>
            </a:r>
            <a:r>
              <a:rPr lang="en-US" sz="2000" dirty="0"/>
              <a:t> year, every  6 months for 2</a:t>
            </a:r>
            <a:r>
              <a:rPr lang="en-US" sz="2000" baseline="30000" dirty="0"/>
              <a:t>nd</a:t>
            </a:r>
            <a:r>
              <a:rPr lang="en-US" sz="2000" dirty="0"/>
              <a:t> year, then annually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6477000"/>
            <a:ext cx="356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Shaheen</a:t>
            </a:r>
            <a:r>
              <a:rPr lang="en-US" dirty="0"/>
              <a:t>, et al. A J Gastro. Nov 2015</a:t>
            </a:r>
          </a:p>
        </p:txBody>
      </p:sp>
    </p:spTree>
    <p:extLst>
      <p:ext uri="{BB962C8B-B14F-4D97-AF65-F5344CB8AC3E}">
        <p14:creationId xmlns:p14="http://schemas.microsoft.com/office/powerpoint/2010/main" val="4291120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645</TotalTime>
  <Words>2188</Words>
  <Application>Microsoft Office PowerPoint</Application>
  <PresentationFormat>On-screen Show (4:3)</PresentationFormat>
  <Paragraphs>327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Constantia</vt:lpstr>
      <vt:lpstr>Wingdings 2</vt:lpstr>
      <vt:lpstr>Flow</vt:lpstr>
      <vt:lpstr>Endoscopic therapy of dysplastic Barrett’s esophagus:  to Burn, Freeze, or Cut?</vt:lpstr>
      <vt:lpstr>Overview</vt:lpstr>
      <vt:lpstr>Background</vt:lpstr>
      <vt:lpstr>Background</vt:lpstr>
      <vt:lpstr>Background</vt:lpstr>
      <vt:lpstr>Background</vt:lpstr>
      <vt:lpstr>Indications for therapy in Barrett’s esophagus</vt:lpstr>
      <vt:lpstr>Indications for therapy in Barrett’s esophagus</vt:lpstr>
      <vt:lpstr>Indications for therapy in Barrett’s esophagus</vt:lpstr>
      <vt:lpstr>Endoscopic Mucosal Resection (EMR)</vt:lpstr>
      <vt:lpstr>Endoscopic Mucosal Resection (EMR)</vt:lpstr>
      <vt:lpstr>Photodynamic therapy</vt:lpstr>
      <vt:lpstr>Argon Plasma Coagulation</vt:lpstr>
      <vt:lpstr>Radiofrequency ablation (RFA)</vt:lpstr>
      <vt:lpstr>Radiofrequency ablation (RFA)</vt:lpstr>
      <vt:lpstr>PowerPoint Presentation</vt:lpstr>
      <vt:lpstr>Outcomes of RFA for dysplastic BE</vt:lpstr>
      <vt:lpstr>Outcomes of RFA for dysplastic BE</vt:lpstr>
      <vt:lpstr>Liquid nitrogen cryospray ablation </vt:lpstr>
      <vt:lpstr>Pathophysiology of cryoablation</vt:lpstr>
      <vt:lpstr>Cryospray ablation technique</vt:lpstr>
      <vt:lpstr>Case Presentation</vt:lpstr>
      <vt:lpstr>Outcomes of cryoablation for dysplastic BE</vt:lpstr>
      <vt:lpstr>Outcomes of cryoablation for dysplastic BE</vt:lpstr>
      <vt:lpstr>Outcomes for dysplastic BE</vt:lpstr>
      <vt:lpstr>Outcomes for dysplastic BE</vt:lpstr>
      <vt:lpstr>Recurrent disease after ablation</vt:lpstr>
      <vt:lpstr>Cryospray ablation after failed RFA therapy</vt:lpstr>
      <vt:lpstr>Cryospray ablation after failed RFA therapy</vt:lpstr>
      <vt:lpstr>Cryoballoon Focal Ablation System  (CbFAS)</vt:lpstr>
      <vt:lpstr>Cryoballoon Focal Ablation System  (CbFAS)</vt:lpstr>
      <vt:lpstr>Combined therapy – EMR and ablation</vt:lpstr>
      <vt:lpstr>Post ablation IMC in nodule at GE junction and cardia</vt:lpstr>
      <vt:lpstr>Endoscopic mucosal resection (EMR) combined with cryoablation therapy</vt:lpstr>
      <vt:lpstr>PowerPoint Presentation</vt:lpstr>
      <vt:lpstr>Endoscopic ablation in esophageal cancer</vt:lpstr>
      <vt:lpstr>Applications in esophageal adenocarcinoma</vt:lpstr>
      <vt:lpstr>Case Presentation</vt:lpstr>
      <vt:lpstr>Case Presentation</vt:lpstr>
      <vt:lpstr>Case Presentation</vt:lpstr>
      <vt:lpstr>Case Presentation</vt:lpstr>
      <vt:lpstr>Summary</vt:lpstr>
      <vt:lpstr>PowerPoint Presentation</vt:lpstr>
      <vt:lpstr>PowerPoint Presentation</vt:lpstr>
    </vt:vector>
  </TitlesOfParts>
  <Company>UT Southwestern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in Management of Barretts Esophagus and Dysplasia</dc:title>
  <dc:creator>user1</dc:creator>
  <cp:lastModifiedBy>Joanna</cp:lastModifiedBy>
  <cp:revision>34</cp:revision>
  <dcterms:created xsi:type="dcterms:W3CDTF">2016-01-30T16:37:17Z</dcterms:created>
  <dcterms:modified xsi:type="dcterms:W3CDTF">2017-10-19T01:01:21Z</dcterms:modified>
</cp:coreProperties>
</file>