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67" r:id="rId4"/>
  </p:sldMasterIdLst>
  <p:sldIdLst>
    <p:sldId id="256" r:id="rId5"/>
    <p:sldId id="257" r:id="rId6"/>
    <p:sldId id="258" r:id="rId7"/>
    <p:sldId id="304" r:id="rId8"/>
    <p:sldId id="305" r:id="rId9"/>
    <p:sldId id="306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94" r:id="rId37"/>
    <p:sldId id="296" r:id="rId38"/>
    <p:sldId id="297" r:id="rId39"/>
    <p:sldId id="298" r:id="rId40"/>
    <p:sldId id="286" r:id="rId41"/>
    <p:sldId id="287" r:id="rId42"/>
    <p:sldId id="293" r:id="rId43"/>
    <p:sldId id="292" r:id="rId44"/>
    <p:sldId id="288" r:id="rId45"/>
    <p:sldId id="289" r:id="rId46"/>
    <p:sldId id="290" r:id="rId47"/>
    <p:sldId id="291" r:id="rId48"/>
    <p:sldId id="300" r:id="rId49"/>
    <p:sldId id="299" r:id="rId50"/>
    <p:sldId id="301" r:id="rId51"/>
    <p:sldId id="302" r:id="rId52"/>
    <p:sldId id="303" r:id="rId53"/>
    <p:sldId id="307" r:id="rId54"/>
    <p:sldId id="308" r:id="rId55"/>
    <p:sldId id="309" r:id="rId56"/>
    <p:sldId id="310" r:id="rId57"/>
    <p:sldId id="314" r:id="rId58"/>
    <p:sldId id="311" r:id="rId59"/>
    <p:sldId id="312" r:id="rId60"/>
    <p:sldId id="313" r:id="rId6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75" autoAdjust="0"/>
    <p:restoredTop sz="94608" autoAdjust="0"/>
  </p:normalViewPr>
  <p:slideViewPr>
    <p:cSldViewPr snapToGrid="0" snapToObjects="1">
      <p:cViewPr varScale="1">
        <p:scale>
          <a:sx n="84" d="100"/>
          <a:sy n="84" d="100"/>
        </p:scale>
        <p:origin x="54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viewProps" Target="view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61" Type="http://schemas.openxmlformats.org/officeDocument/2006/relationships/slide" Target="slides/slide57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theme" Target="theme/theme1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10/18/2017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029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412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69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849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531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540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749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142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754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47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380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1302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93468" r:id="rId1"/>
    <p:sldLayoutId id="2147493469" r:id="rId2"/>
    <p:sldLayoutId id="2147493470" r:id="rId3"/>
    <p:sldLayoutId id="2147493471" r:id="rId4"/>
    <p:sldLayoutId id="2147493472" r:id="rId5"/>
    <p:sldLayoutId id="2147493473" r:id="rId6"/>
    <p:sldLayoutId id="2147493474" r:id="rId7"/>
    <p:sldLayoutId id="2147493475" r:id="rId8"/>
    <p:sldLayoutId id="2147493476" r:id="rId9"/>
    <p:sldLayoutId id="2147493477" r:id="rId10"/>
    <p:sldLayoutId id="2147493478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50000"/>
              </a:schemeClr>
            </a:gs>
            <a:gs pos="100000">
              <a:srgbClr val="FFFFFF"/>
            </a:gs>
            <a:gs pos="50000">
              <a:schemeClr val="bg2">
                <a:lumMod val="5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ENDOSCOPIC MANAGEMENT OF ESOPHAGEAL FOREIGN BODIES AND FOOD IMPACTION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3481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IMAGING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+mj-lt"/>
              </a:rPr>
              <a:t>Biplane radiographs </a:t>
            </a:r>
          </a:p>
          <a:p>
            <a:r>
              <a:rPr lang="en-US" sz="2000" dirty="0">
                <a:latin typeface="+mj-lt"/>
              </a:rPr>
              <a:t>foreign objects, steak bones, free </a:t>
            </a:r>
            <a:r>
              <a:rPr lang="en-US" sz="2000" dirty="0" err="1">
                <a:latin typeface="+mj-lt"/>
              </a:rPr>
              <a:t>mediastinal</a:t>
            </a:r>
            <a:r>
              <a:rPr lang="en-US" sz="2000" dirty="0">
                <a:latin typeface="+mj-lt"/>
              </a:rPr>
              <a:t> or peritoneal air)</a:t>
            </a:r>
          </a:p>
          <a:p>
            <a:r>
              <a:rPr lang="en-US" sz="2000" dirty="0">
                <a:latin typeface="+mj-lt"/>
              </a:rPr>
              <a:t>Location, size, shape and number of foreign bodies</a:t>
            </a:r>
          </a:p>
          <a:p>
            <a:r>
              <a:rPr lang="en-US" sz="2000" dirty="0">
                <a:latin typeface="+mj-lt"/>
              </a:rPr>
              <a:t>Exclude aspirated objects</a:t>
            </a:r>
          </a:p>
          <a:p>
            <a:r>
              <a:rPr lang="en-US" sz="2000" dirty="0">
                <a:latin typeface="+mj-lt"/>
              </a:rPr>
              <a:t>Fish or chicken bones, wood, plastic, glass and thin metal objects not seen</a:t>
            </a:r>
          </a:p>
          <a:p>
            <a:endParaRPr lang="en-US" sz="2000" dirty="0">
              <a:latin typeface="+mj-lt"/>
            </a:endParaRPr>
          </a:p>
          <a:p>
            <a:r>
              <a:rPr lang="en-US" dirty="0">
                <a:latin typeface="+mj-lt"/>
              </a:rPr>
              <a:t>Avoid contrast examination </a:t>
            </a:r>
          </a:p>
          <a:p>
            <a:r>
              <a:rPr lang="en-US" sz="2000" dirty="0">
                <a:latin typeface="+mj-lt"/>
              </a:rPr>
              <a:t>Aspiration </a:t>
            </a:r>
          </a:p>
          <a:p>
            <a:r>
              <a:rPr lang="en-US" sz="2000" dirty="0">
                <a:latin typeface="+mj-lt"/>
              </a:rPr>
              <a:t>Compromises subsequent endoscopy</a:t>
            </a:r>
          </a:p>
          <a:p>
            <a:endParaRPr lang="en-US" dirty="0">
              <a:latin typeface="+mj-lt"/>
            </a:endParaRPr>
          </a:p>
          <a:p>
            <a:pPr marL="0" lvl="8" indent="0">
              <a:buNone/>
            </a:pPr>
            <a:r>
              <a:rPr lang="en-US" sz="2000" dirty="0">
                <a:latin typeface="+mj-lt"/>
              </a:rPr>
              <a:t> 										</a:t>
            </a:r>
            <a:r>
              <a:rPr lang="en-US" sz="2200" dirty="0">
                <a:latin typeface="+mj-lt"/>
              </a:rPr>
              <a:t>GIE 73, No 6 : 2011; 1085-91</a:t>
            </a:r>
          </a:p>
          <a:p>
            <a:pPr marL="0" indent="0">
              <a:buNone/>
            </a:pP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139865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IMAGING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>
              <a:latin typeface="+mj-lt"/>
            </a:endParaRP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CT scan </a:t>
            </a:r>
          </a:p>
          <a:p>
            <a:pPr marL="0" indent="0">
              <a:buNone/>
            </a:pPr>
            <a:r>
              <a:rPr lang="en-US" sz="2400" dirty="0">
                <a:latin typeface="+mj-lt"/>
              </a:rPr>
              <a:t>	- may be useful</a:t>
            </a:r>
          </a:p>
          <a:p>
            <a:pPr marL="0" indent="0">
              <a:buNone/>
            </a:pPr>
            <a:r>
              <a:rPr lang="en-US" sz="2400" dirty="0">
                <a:latin typeface="+mj-lt"/>
              </a:rPr>
              <a:t>	- may not detect radiolucent objects</a:t>
            </a:r>
          </a:p>
          <a:p>
            <a:pPr marL="0" indent="0">
              <a:buNone/>
            </a:pPr>
            <a:r>
              <a:rPr lang="en-US" sz="2400" dirty="0">
                <a:latin typeface="+mj-lt"/>
              </a:rPr>
              <a:t>	- 3 dimensional reconstruction</a:t>
            </a:r>
          </a:p>
          <a:p>
            <a:endParaRPr lang="en-US" sz="2000" dirty="0">
              <a:latin typeface="+mj-lt"/>
            </a:endParaRPr>
          </a:p>
          <a:p>
            <a:endParaRPr lang="en-US" sz="2000" dirty="0">
              <a:latin typeface="+mj-lt"/>
            </a:endParaRPr>
          </a:p>
          <a:p>
            <a:endParaRPr lang="en-US" sz="2000" dirty="0">
              <a:latin typeface="+mj-lt"/>
            </a:endParaRPr>
          </a:p>
          <a:p>
            <a:endParaRPr lang="en-US" sz="2000" dirty="0">
              <a:latin typeface="+mj-lt"/>
            </a:endParaRPr>
          </a:p>
          <a:p>
            <a:endParaRPr lang="en-US" sz="2000" dirty="0">
              <a:latin typeface="+mj-lt"/>
            </a:endParaRPr>
          </a:p>
          <a:p>
            <a:endParaRPr lang="en-US" sz="2000" dirty="0">
              <a:latin typeface="+mj-lt"/>
            </a:endParaRPr>
          </a:p>
          <a:p>
            <a:pPr marL="3657600" lvl="8" indent="0">
              <a:buNone/>
            </a:pPr>
            <a:r>
              <a:rPr lang="en-US" dirty="0">
                <a:latin typeface="+mj-lt"/>
              </a:rPr>
              <a:t>GIE 73, No 6 : 2011; 1085-91</a:t>
            </a:r>
          </a:p>
          <a:p>
            <a:pPr lvl="8"/>
            <a:endParaRPr lang="en-US" sz="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342427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latin typeface="+mj-lt"/>
            </a:endParaRPr>
          </a:p>
          <a:p>
            <a:pPr marL="0" indent="0">
              <a:buNone/>
            </a:pPr>
            <a:r>
              <a:rPr lang="en-US" dirty="0">
                <a:latin typeface="+mj-lt"/>
              </a:rPr>
              <a:t>Airway management </a:t>
            </a:r>
          </a:p>
          <a:p>
            <a:r>
              <a:rPr lang="en-US" sz="2000" dirty="0">
                <a:latin typeface="+mj-lt"/>
              </a:rPr>
              <a:t>aspiration risk</a:t>
            </a:r>
          </a:p>
          <a:p>
            <a:r>
              <a:rPr lang="en-US" sz="2000" dirty="0">
                <a:latin typeface="+mj-lt"/>
              </a:rPr>
              <a:t>endotracheal intubation</a:t>
            </a:r>
          </a:p>
          <a:p>
            <a:endParaRPr lang="en-US" sz="2000" dirty="0">
              <a:latin typeface="+mj-lt"/>
            </a:endParaRPr>
          </a:p>
          <a:p>
            <a:endParaRPr lang="en-US" dirty="0">
              <a:latin typeface="+mj-lt"/>
            </a:endParaRPr>
          </a:p>
          <a:p>
            <a:endParaRPr lang="en-US" dirty="0">
              <a:latin typeface="+mj-lt"/>
            </a:endParaRPr>
          </a:p>
          <a:p>
            <a:pPr marL="3200400" lvl="7" indent="0">
              <a:buNone/>
            </a:pPr>
            <a:r>
              <a:rPr lang="en-US" dirty="0">
                <a:latin typeface="+mj-lt"/>
              </a:rPr>
              <a:t>                     GIE 73, No 6 : 2011; 1085-91</a:t>
            </a:r>
          </a:p>
          <a:p>
            <a:pPr lvl="7"/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206796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TIMING OF ENDOSCOPY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96581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+mj-lt"/>
              </a:rPr>
              <a:t>Emergent endoscopy</a:t>
            </a:r>
          </a:p>
          <a:p>
            <a:pPr marL="0" indent="0">
              <a:buNone/>
            </a:pPr>
            <a:r>
              <a:rPr lang="en-US" sz="2000" dirty="0">
                <a:latin typeface="+mj-lt"/>
              </a:rPr>
              <a:t>Esophageal obstruction</a:t>
            </a:r>
          </a:p>
          <a:p>
            <a:pPr marL="0" indent="0">
              <a:buNone/>
            </a:pPr>
            <a:r>
              <a:rPr lang="en-US" sz="2000" dirty="0">
                <a:latin typeface="+mj-lt"/>
              </a:rPr>
              <a:t>Disk batteries in esophagus</a:t>
            </a:r>
          </a:p>
          <a:p>
            <a:pPr marL="0" indent="0">
              <a:buNone/>
            </a:pPr>
            <a:r>
              <a:rPr lang="en-US" sz="2000" dirty="0">
                <a:latin typeface="+mj-lt"/>
              </a:rPr>
              <a:t>Sharp / pointed objects in esophagus</a:t>
            </a:r>
          </a:p>
          <a:p>
            <a:pPr marL="0" indent="0">
              <a:buNone/>
            </a:pPr>
            <a:r>
              <a:rPr lang="en-US" sz="2000" dirty="0">
                <a:latin typeface="+mj-lt"/>
              </a:rPr>
              <a:t>      </a:t>
            </a:r>
          </a:p>
          <a:p>
            <a:pPr marL="0" indent="0">
              <a:buNone/>
            </a:pPr>
            <a:r>
              <a:rPr lang="en-US" sz="2000" dirty="0">
                <a:latin typeface="+mj-lt"/>
              </a:rPr>
              <a:t>      </a:t>
            </a:r>
            <a:r>
              <a:rPr lang="en-US" dirty="0">
                <a:latin typeface="+mj-lt"/>
              </a:rPr>
              <a:t>Urgent endoscopy</a:t>
            </a:r>
          </a:p>
          <a:p>
            <a:pPr marL="0" indent="0">
              <a:buNone/>
            </a:pPr>
            <a:r>
              <a:rPr lang="en-US" sz="2000" dirty="0">
                <a:latin typeface="+mj-lt"/>
              </a:rPr>
              <a:t>Esophageal foreign objects (not sharp)</a:t>
            </a:r>
          </a:p>
          <a:p>
            <a:pPr marL="0" indent="0">
              <a:buNone/>
            </a:pPr>
            <a:r>
              <a:rPr lang="en-US" sz="2000" dirty="0">
                <a:latin typeface="+mj-lt"/>
              </a:rPr>
              <a:t>Esophageal food impaction (not complete)</a:t>
            </a:r>
          </a:p>
          <a:p>
            <a:pPr marL="0" indent="0">
              <a:buNone/>
            </a:pPr>
            <a:r>
              <a:rPr lang="en-US" sz="2000" dirty="0">
                <a:latin typeface="+mj-lt"/>
              </a:rPr>
              <a:t>Sharp / pointed objects in stomach and duodenum</a:t>
            </a:r>
          </a:p>
          <a:p>
            <a:pPr marL="0" indent="0">
              <a:buNone/>
            </a:pPr>
            <a:r>
              <a:rPr lang="en-US" sz="2000" dirty="0">
                <a:latin typeface="+mj-lt"/>
              </a:rPr>
              <a:t>6 cm length at or above proximal duodenum</a:t>
            </a:r>
          </a:p>
          <a:p>
            <a:pPr marL="0" indent="0">
              <a:buNone/>
            </a:pPr>
            <a:r>
              <a:rPr lang="en-US" sz="2000" dirty="0">
                <a:latin typeface="+mj-lt"/>
              </a:rPr>
              <a:t>Magnets within endoscopic reach</a:t>
            </a:r>
          </a:p>
          <a:p>
            <a:pPr lvl="6">
              <a:buFont typeface="Wingdings" charset="0"/>
              <a:buChar char="Ø"/>
            </a:pPr>
            <a:endParaRPr lang="en-US" sz="800" dirty="0">
              <a:latin typeface="+mj-lt"/>
            </a:endParaRPr>
          </a:p>
          <a:p>
            <a:pPr lvl="6">
              <a:buFont typeface="Wingdings" charset="0"/>
              <a:buChar char="Ø"/>
            </a:pPr>
            <a:endParaRPr lang="en-US" sz="800" dirty="0">
              <a:latin typeface="+mj-lt"/>
            </a:endParaRPr>
          </a:p>
          <a:p>
            <a:pPr lvl="6">
              <a:buFont typeface="Wingdings" charset="0"/>
              <a:buChar char="Ø"/>
            </a:pPr>
            <a:endParaRPr lang="en-US" sz="800" dirty="0">
              <a:latin typeface="+mj-lt"/>
            </a:endParaRPr>
          </a:p>
          <a:p>
            <a:pPr marL="3657600" lvl="8" indent="0">
              <a:buNone/>
            </a:pPr>
            <a:r>
              <a:rPr lang="en-US" dirty="0">
                <a:latin typeface="+mj-lt"/>
              </a:rPr>
              <a:t>GIE 73, No 6 : 2011; 1085-91</a:t>
            </a:r>
          </a:p>
          <a:p>
            <a:pPr marL="3657600" lvl="8" indent="0">
              <a:buNone/>
            </a:pPr>
            <a:endParaRPr lang="en-US" sz="800" dirty="0">
              <a:latin typeface="+mj-lt"/>
            </a:endParaRPr>
          </a:p>
          <a:p>
            <a:pPr marL="0" indent="0">
              <a:buNone/>
            </a:pPr>
            <a:endParaRPr lang="en-US" sz="2000" dirty="0">
              <a:latin typeface="+mj-lt"/>
            </a:endParaRPr>
          </a:p>
          <a:p>
            <a:pPr marL="0" indent="0">
              <a:buNone/>
            </a:pPr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943229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TIMING OF ENDOSCOPY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latin typeface="+mj-lt"/>
              </a:rPr>
              <a:t>Nonurgent</a:t>
            </a:r>
            <a:r>
              <a:rPr lang="en-US" dirty="0">
                <a:latin typeface="+mj-lt"/>
              </a:rPr>
              <a:t> endoscopy </a:t>
            </a:r>
          </a:p>
          <a:p>
            <a:r>
              <a:rPr lang="en-US" sz="2000" dirty="0">
                <a:latin typeface="+mj-lt"/>
              </a:rPr>
              <a:t>coins in esophagus, asymptomatic ( 12-24 hours)  </a:t>
            </a:r>
          </a:p>
          <a:p>
            <a:r>
              <a:rPr lang="en-US" sz="2000" dirty="0">
                <a:latin typeface="+mj-lt"/>
              </a:rPr>
              <a:t>objects in stomach &gt; 2.5 cm</a:t>
            </a:r>
          </a:p>
          <a:p>
            <a:r>
              <a:rPr lang="en-US" sz="2000" dirty="0">
                <a:latin typeface="+mj-lt"/>
              </a:rPr>
              <a:t>Disk and cylindrical batteries in stomach without GI injury, up to 48 hours</a:t>
            </a:r>
          </a:p>
          <a:p>
            <a:endParaRPr lang="en-US" dirty="0">
              <a:latin typeface="+mj-lt"/>
            </a:endParaRPr>
          </a:p>
          <a:p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387853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EQUIPMENT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Flexible endoscope</a:t>
            </a:r>
          </a:p>
          <a:p>
            <a:r>
              <a:rPr lang="en-US" dirty="0">
                <a:latin typeface="+mj-lt"/>
              </a:rPr>
              <a:t>Rigid </a:t>
            </a:r>
            <a:r>
              <a:rPr lang="en-US" dirty="0" err="1">
                <a:latin typeface="+mj-lt"/>
              </a:rPr>
              <a:t>esophagoscope</a:t>
            </a:r>
            <a:endParaRPr lang="en-US" dirty="0">
              <a:latin typeface="+mj-lt"/>
            </a:endParaRPr>
          </a:p>
        </p:txBody>
      </p:sp>
      <p:pic>
        <p:nvPicPr>
          <p:cNvPr id="4" name="Picture 3" descr="Unknown-9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6861" y="3064363"/>
            <a:ext cx="5417244" cy="3604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7432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Accessories</a:t>
            </a:r>
          </a:p>
        </p:txBody>
      </p:sp>
      <p:pic>
        <p:nvPicPr>
          <p:cNvPr id="4" name="Content Placeholder 3" descr="Unknown-1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89" b="13289"/>
          <a:stretch>
            <a:fillRect/>
          </a:stretch>
        </p:blipFill>
        <p:spPr>
          <a:xfrm>
            <a:off x="457200" y="1600200"/>
            <a:ext cx="3584646" cy="1971417"/>
          </a:xfrm>
        </p:spPr>
      </p:pic>
      <p:pic>
        <p:nvPicPr>
          <p:cNvPr id="5" name="Picture 4" descr="Unknown-4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6570" y="1610977"/>
            <a:ext cx="2222439" cy="2061483"/>
          </a:xfrm>
          <a:prstGeom prst="rect">
            <a:avLst/>
          </a:prstGeom>
        </p:spPr>
      </p:pic>
      <p:pic>
        <p:nvPicPr>
          <p:cNvPr id="6" name="Picture 5" descr="Unknown-5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948" y="4041792"/>
            <a:ext cx="3378200" cy="2413000"/>
          </a:xfrm>
          <a:prstGeom prst="rect">
            <a:avLst/>
          </a:prstGeom>
        </p:spPr>
      </p:pic>
      <p:pic>
        <p:nvPicPr>
          <p:cNvPr id="7" name="Picture 6" descr="images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487" y="4041792"/>
            <a:ext cx="4102100" cy="241299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973955" y="3643472"/>
            <a:ext cx="608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Cap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78220" y="3672460"/>
            <a:ext cx="19425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Rat tooth forceps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312112" y="6433547"/>
            <a:ext cx="1852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Alligator forceps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12493" y="6447350"/>
            <a:ext cx="1595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Retrieval nets</a:t>
            </a:r>
          </a:p>
        </p:txBody>
      </p:sp>
    </p:spTree>
    <p:extLst>
      <p:ext uri="{BB962C8B-B14F-4D97-AF65-F5344CB8AC3E}">
        <p14:creationId xmlns:p14="http://schemas.microsoft.com/office/powerpoint/2010/main" val="34254559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ACCESSORIES</a:t>
            </a:r>
          </a:p>
        </p:txBody>
      </p:sp>
      <p:pic>
        <p:nvPicPr>
          <p:cNvPr id="4" name="Content Placeholder 3" descr="Unknown-11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89" b="13289"/>
          <a:stretch>
            <a:fillRect/>
          </a:stretch>
        </p:blipFill>
        <p:spPr>
          <a:xfrm>
            <a:off x="2124030" y="1417638"/>
            <a:ext cx="4115035" cy="2263111"/>
          </a:xfrm>
        </p:spPr>
      </p:pic>
      <p:pic>
        <p:nvPicPr>
          <p:cNvPr id="5" name="Picture 4" descr="Unknown-10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4030" y="4239434"/>
            <a:ext cx="4115035" cy="215043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99192" y="3767791"/>
            <a:ext cx="800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Snare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22953" y="6429372"/>
            <a:ext cx="1698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+mj-lt"/>
              </a:rPr>
              <a:t>Dormia</a:t>
            </a:r>
            <a:r>
              <a:rPr lang="en-US" dirty="0">
                <a:latin typeface="+mj-lt"/>
              </a:rPr>
              <a:t> Basket</a:t>
            </a:r>
          </a:p>
        </p:txBody>
      </p:sp>
    </p:spTree>
    <p:extLst>
      <p:ext uri="{BB962C8B-B14F-4D97-AF65-F5344CB8AC3E}">
        <p14:creationId xmlns:p14="http://schemas.microsoft.com/office/powerpoint/2010/main" val="14932114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OVERTUBES</a:t>
            </a:r>
          </a:p>
        </p:txBody>
      </p:sp>
      <p:pic>
        <p:nvPicPr>
          <p:cNvPr id="4" name="Content Placeholder 3" descr="Unknown-2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89" b="13289"/>
          <a:stretch>
            <a:fillRect/>
          </a:stretch>
        </p:blipFill>
        <p:spPr>
          <a:xfrm>
            <a:off x="2143873" y="1417638"/>
            <a:ext cx="4840938" cy="2662329"/>
          </a:xfrm>
        </p:spPr>
      </p:pic>
      <p:pic>
        <p:nvPicPr>
          <p:cNvPr id="5" name="Picture 4" descr="Unknown-3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3873" y="4000500"/>
            <a:ext cx="4840938" cy="2664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5569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ACCESSORIES</a:t>
            </a:r>
          </a:p>
        </p:txBody>
      </p:sp>
      <p:pic>
        <p:nvPicPr>
          <p:cNvPr id="4" name="Content Placeholder 3" descr="Unknown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89" b="13289"/>
          <a:stretch>
            <a:fillRect/>
          </a:stretch>
        </p:blipFill>
        <p:spPr>
          <a:xfrm>
            <a:off x="1270771" y="1600200"/>
            <a:ext cx="6388708" cy="3513543"/>
          </a:xfrm>
        </p:spPr>
      </p:pic>
      <p:sp>
        <p:nvSpPr>
          <p:cNvPr id="5" name="TextBox 4"/>
          <p:cNvSpPr txBox="1"/>
          <p:nvPr/>
        </p:nvSpPr>
        <p:spPr>
          <a:xfrm>
            <a:off x="2505279" y="5236122"/>
            <a:ext cx="4149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Foreign Body Retrieval Hood Protector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281423" y="6339928"/>
            <a:ext cx="26681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+mj-lt"/>
              </a:rPr>
              <a:t>Slideshare.net</a:t>
            </a:r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44896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>
                <a:latin typeface="+mj-lt"/>
              </a:rPr>
              <a:t>No Disclosures</a:t>
            </a:r>
          </a:p>
        </p:txBody>
      </p:sp>
    </p:spTree>
    <p:extLst>
      <p:ext uri="{BB962C8B-B14F-4D97-AF65-F5344CB8AC3E}">
        <p14:creationId xmlns:p14="http://schemas.microsoft.com/office/powerpoint/2010/main" val="40805682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FOOD BOLUS IMPACTION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>
                <a:latin typeface="+mj-lt"/>
              </a:rPr>
              <a:t>Food extraction</a:t>
            </a:r>
          </a:p>
          <a:p>
            <a:r>
              <a:rPr lang="en-US" dirty="0">
                <a:latin typeface="+mj-lt"/>
              </a:rPr>
              <a:t>Pushing bolus into stomach</a:t>
            </a:r>
          </a:p>
          <a:p>
            <a:endParaRPr lang="en-US" dirty="0">
              <a:latin typeface="+mj-lt"/>
            </a:endParaRPr>
          </a:p>
          <a:p>
            <a:endParaRPr lang="en-US" dirty="0">
              <a:latin typeface="+mj-lt"/>
            </a:endParaRPr>
          </a:p>
          <a:p>
            <a:endParaRPr lang="en-US" dirty="0">
              <a:latin typeface="+mj-lt"/>
            </a:endParaRPr>
          </a:p>
          <a:p>
            <a:pPr marL="3657600" lvl="8" indent="0">
              <a:buNone/>
            </a:pPr>
            <a:r>
              <a:rPr lang="en-US" dirty="0">
                <a:latin typeface="+mj-lt"/>
              </a:rPr>
              <a:t>               GIE 73, No 6 : 2011; 1085-91</a:t>
            </a:r>
          </a:p>
          <a:p>
            <a:pPr lvl="8"/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990554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FOOD EXTRACTION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Snare</a:t>
            </a:r>
          </a:p>
          <a:p>
            <a:r>
              <a:rPr lang="en-US" dirty="0">
                <a:latin typeface="+mj-lt"/>
              </a:rPr>
              <a:t>Retrieval net</a:t>
            </a:r>
          </a:p>
          <a:p>
            <a:r>
              <a:rPr lang="en-US" dirty="0">
                <a:latin typeface="+mj-lt"/>
              </a:rPr>
              <a:t>Banding cap</a:t>
            </a:r>
          </a:p>
          <a:p>
            <a:r>
              <a:rPr lang="en-US" dirty="0">
                <a:latin typeface="+mj-lt"/>
              </a:rPr>
              <a:t>Piecemeal removal</a:t>
            </a:r>
          </a:p>
          <a:p>
            <a:endParaRPr lang="en-US" dirty="0">
              <a:latin typeface="+mj-lt"/>
            </a:endParaRPr>
          </a:p>
          <a:p>
            <a:endParaRPr lang="en-US" dirty="0">
              <a:latin typeface="+mj-lt"/>
            </a:endParaRPr>
          </a:p>
          <a:p>
            <a:endParaRPr lang="en-US" dirty="0">
              <a:latin typeface="+mj-lt"/>
            </a:endParaRPr>
          </a:p>
          <a:p>
            <a:pPr marL="3657600" lvl="8" indent="0">
              <a:buNone/>
            </a:pPr>
            <a:r>
              <a:rPr lang="en-US" dirty="0">
                <a:latin typeface="+mj-lt"/>
              </a:rPr>
              <a:t>GIE 73, No 6 : 2011; 1085-91</a:t>
            </a:r>
          </a:p>
          <a:p>
            <a:pPr lvl="8"/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578492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PUSH </a:t>
            </a:r>
            <a:r>
              <a:rPr lang="en-US" dirty="0" err="1"/>
              <a:t>vs</a:t>
            </a:r>
            <a:r>
              <a:rPr lang="en-US" dirty="0"/>
              <a:t> REMOVAL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189 </a:t>
            </a:r>
            <a:r>
              <a:rPr lang="en-US" dirty="0" err="1">
                <a:latin typeface="+mj-lt"/>
              </a:rPr>
              <a:t>pts</a:t>
            </a:r>
            <a:r>
              <a:rPr lang="en-US" dirty="0">
                <a:latin typeface="+mj-lt"/>
              </a:rPr>
              <a:t> 1993-98</a:t>
            </a:r>
          </a:p>
          <a:p>
            <a:r>
              <a:rPr lang="en-US" dirty="0" err="1">
                <a:latin typeface="+mj-lt"/>
              </a:rPr>
              <a:t>Schatzki’s</a:t>
            </a:r>
            <a:r>
              <a:rPr lang="en-US" dirty="0">
                <a:latin typeface="+mj-lt"/>
              </a:rPr>
              <a:t> ring 				41%</a:t>
            </a:r>
          </a:p>
          <a:p>
            <a:r>
              <a:rPr lang="en-US" dirty="0">
                <a:latin typeface="+mj-lt"/>
              </a:rPr>
              <a:t>Esophageal stricture			32%</a:t>
            </a:r>
          </a:p>
          <a:p>
            <a:r>
              <a:rPr lang="en-US" dirty="0">
                <a:latin typeface="+mj-lt"/>
              </a:rPr>
              <a:t>Esophageal cancer			 2%</a:t>
            </a:r>
          </a:p>
          <a:p>
            <a:r>
              <a:rPr lang="en-US" dirty="0">
                <a:latin typeface="+mj-lt"/>
              </a:rPr>
              <a:t>No obvious cause			25%</a:t>
            </a:r>
          </a:p>
          <a:p>
            <a:endParaRPr lang="en-US" dirty="0"/>
          </a:p>
          <a:p>
            <a:endParaRPr lang="en-US" dirty="0"/>
          </a:p>
          <a:p>
            <a:pPr marL="3657600" lvl="8" indent="0">
              <a:buNone/>
            </a:pPr>
            <a:r>
              <a:rPr lang="en-US" dirty="0" err="1">
                <a:latin typeface="+mj-lt"/>
              </a:rPr>
              <a:t>Vicari</a:t>
            </a:r>
            <a:r>
              <a:rPr lang="en-US" dirty="0">
                <a:latin typeface="+mj-lt"/>
              </a:rPr>
              <a:t> et al GIE 2001;53:178-81 </a:t>
            </a:r>
          </a:p>
        </p:txBody>
      </p:sp>
    </p:spTree>
    <p:extLst>
      <p:ext uri="{BB962C8B-B14F-4D97-AF65-F5344CB8AC3E}">
        <p14:creationId xmlns:p14="http://schemas.microsoft.com/office/powerpoint/2010/main" val="27654633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PUSH </a:t>
            </a:r>
            <a:r>
              <a:rPr lang="en-US" dirty="0" err="1"/>
              <a:t>vs</a:t>
            </a:r>
            <a:r>
              <a:rPr lang="en-US" dirty="0"/>
              <a:t> REMOVAL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sz="9800" dirty="0">
                <a:latin typeface="+mj-lt"/>
              </a:rPr>
              <a:t>Push technique effective in 97%</a:t>
            </a:r>
          </a:p>
          <a:p>
            <a:r>
              <a:rPr lang="en-US" sz="9800" dirty="0">
                <a:latin typeface="+mj-lt"/>
              </a:rPr>
              <a:t>Gentle pressure. Reduction of bolus size by piecemeal removal.</a:t>
            </a:r>
          </a:p>
          <a:p>
            <a:r>
              <a:rPr lang="en-US" sz="9800" dirty="0">
                <a:latin typeface="+mj-lt"/>
              </a:rPr>
              <a:t>No perforation, aspiration or bleeding</a:t>
            </a:r>
          </a:p>
          <a:p>
            <a:r>
              <a:rPr lang="en-US" sz="9800" dirty="0">
                <a:latin typeface="+mj-lt"/>
              </a:rPr>
              <a:t>Dilation without complication at time of </a:t>
            </a:r>
            <a:r>
              <a:rPr lang="en-US" sz="9800" dirty="0" err="1">
                <a:latin typeface="+mj-lt"/>
              </a:rPr>
              <a:t>disimpaction</a:t>
            </a:r>
            <a:r>
              <a:rPr lang="en-US" sz="9800" dirty="0">
                <a:latin typeface="+mj-lt"/>
              </a:rPr>
              <a:t> 45 </a:t>
            </a:r>
            <a:r>
              <a:rPr lang="en-US" sz="9800" dirty="0" err="1">
                <a:latin typeface="+mj-lt"/>
              </a:rPr>
              <a:t>pts</a:t>
            </a:r>
            <a:endParaRPr lang="en-US" sz="9800" dirty="0">
              <a:latin typeface="+mj-lt"/>
            </a:endParaRPr>
          </a:p>
          <a:p>
            <a:endParaRPr lang="en-US" sz="4600" dirty="0">
              <a:latin typeface="+mj-lt"/>
            </a:endParaRPr>
          </a:p>
          <a:p>
            <a:endParaRPr lang="en-US" sz="4600" dirty="0">
              <a:latin typeface="+mj-lt"/>
            </a:endParaRPr>
          </a:p>
          <a:p>
            <a:pPr marL="0" indent="0">
              <a:buNone/>
            </a:pPr>
            <a:endParaRPr lang="en-US" sz="4600" dirty="0">
              <a:latin typeface="+mj-lt"/>
            </a:endParaRPr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pPr marL="0" lvl="8" indent="0">
              <a:buNone/>
            </a:pPr>
            <a:r>
              <a:rPr lang="en-US" dirty="0">
                <a:latin typeface="+mj-lt"/>
              </a:rPr>
              <a:t>									</a:t>
            </a:r>
            <a:r>
              <a:rPr lang="en-US" sz="6200" dirty="0" err="1">
                <a:latin typeface="+mj-lt"/>
              </a:rPr>
              <a:t>Vicari</a:t>
            </a:r>
            <a:r>
              <a:rPr lang="en-US" sz="6200" dirty="0">
                <a:latin typeface="+mj-lt"/>
              </a:rPr>
              <a:t> et al GIE 2001;53:178-81 </a:t>
            </a:r>
          </a:p>
          <a:p>
            <a:pPr marL="0" indent="0">
              <a:buNone/>
            </a:pPr>
            <a:endParaRPr lang="en-US" sz="5000" dirty="0">
              <a:latin typeface="+mj-lt"/>
            </a:endParaRPr>
          </a:p>
          <a:p>
            <a:endParaRPr lang="en-US" dirty="0">
              <a:latin typeface="+mj-lt"/>
            </a:endParaRPr>
          </a:p>
          <a:p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347760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PUSH </a:t>
            </a:r>
            <a:r>
              <a:rPr lang="en-US" dirty="0" err="1"/>
              <a:t>vs</a:t>
            </a:r>
            <a:r>
              <a:rPr lang="en-US" dirty="0"/>
              <a:t> REMOVAL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Push technique recommended as initial therapy for acute esophageal food impaction</a:t>
            </a:r>
          </a:p>
          <a:p>
            <a:r>
              <a:rPr lang="en-US" dirty="0">
                <a:latin typeface="+mj-lt"/>
              </a:rPr>
              <a:t>Dilation at time of esophageal food impaction can be considered</a:t>
            </a:r>
          </a:p>
          <a:p>
            <a:endParaRPr lang="en-US" dirty="0">
              <a:latin typeface="+mj-lt"/>
            </a:endParaRPr>
          </a:p>
          <a:p>
            <a:endParaRPr lang="en-US" dirty="0">
              <a:latin typeface="+mj-lt"/>
            </a:endParaRPr>
          </a:p>
          <a:p>
            <a:pPr lvl="4"/>
            <a:r>
              <a:rPr lang="en-US" dirty="0">
                <a:latin typeface="+mj-lt"/>
              </a:rPr>
              <a:t>					</a:t>
            </a:r>
            <a:r>
              <a:rPr lang="en-US" dirty="0" err="1">
                <a:latin typeface="+mj-lt"/>
              </a:rPr>
              <a:t>Vicari</a:t>
            </a:r>
            <a:r>
              <a:rPr lang="en-US" dirty="0">
                <a:latin typeface="+mj-lt"/>
              </a:rPr>
              <a:t> et al GIE 2001;53:178-81 </a:t>
            </a:r>
          </a:p>
          <a:p>
            <a:pPr lvl="4"/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118564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FOOD IMPACTION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Caution after prolonged impaction and suspected </a:t>
            </a:r>
            <a:r>
              <a:rPr lang="en-US" dirty="0" err="1">
                <a:latin typeface="+mj-lt"/>
              </a:rPr>
              <a:t>EoE</a:t>
            </a:r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Never use </a:t>
            </a:r>
            <a:r>
              <a:rPr lang="en-US" dirty="0" err="1">
                <a:latin typeface="+mj-lt"/>
              </a:rPr>
              <a:t>proteolytic</a:t>
            </a:r>
            <a:r>
              <a:rPr lang="en-US" dirty="0">
                <a:latin typeface="+mj-lt"/>
              </a:rPr>
              <a:t> enzymes, like papain. </a:t>
            </a:r>
            <a:r>
              <a:rPr lang="mr-IN" dirty="0">
                <a:latin typeface="+mj-lt"/>
              </a:rPr>
              <a:t>–</a:t>
            </a:r>
            <a:r>
              <a:rPr lang="en-US" dirty="0">
                <a:latin typeface="+mj-lt"/>
              </a:rPr>
              <a:t> hypernatremia, mucosal erosion and esophageal perforation</a:t>
            </a:r>
          </a:p>
          <a:p>
            <a:r>
              <a:rPr lang="en-US" dirty="0">
                <a:latin typeface="+mj-lt"/>
              </a:rPr>
              <a:t>No emetics</a:t>
            </a:r>
          </a:p>
          <a:p>
            <a:endParaRPr lang="en-US" dirty="0">
              <a:latin typeface="+mj-lt"/>
            </a:endParaRPr>
          </a:p>
          <a:p>
            <a:pPr marL="2286000" lvl="5" indent="0">
              <a:buNone/>
            </a:pPr>
            <a:r>
              <a:rPr lang="en-US" dirty="0"/>
              <a:t>					GIE 73, No 6 : 2011; 1085-91</a:t>
            </a:r>
          </a:p>
          <a:p>
            <a:pPr lvl="5"/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601118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OF GLUCAGON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+mj-lt"/>
              </a:rPr>
              <a:t>Spasmolytic which influences both striated and smooth muscle of esophagus</a:t>
            </a:r>
          </a:p>
          <a:p>
            <a:r>
              <a:rPr lang="en-US" dirty="0">
                <a:latin typeface="+mj-lt"/>
              </a:rPr>
              <a:t>Multicenter placebo controlled double blind study</a:t>
            </a:r>
          </a:p>
          <a:p>
            <a:r>
              <a:rPr lang="en-US" dirty="0">
                <a:latin typeface="+mj-lt"/>
              </a:rPr>
              <a:t>Glucagon and diazepam in 43 </a:t>
            </a:r>
            <a:r>
              <a:rPr lang="en-US" dirty="0" err="1">
                <a:latin typeface="+mj-lt"/>
              </a:rPr>
              <a:t>pts</a:t>
            </a:r>
            <a:endParaRPr lang="en-US" dirty="0">
              <a:latin typeface="+mj-lt"/>
            </a:endParaRPr>
          </a:p>
          <a:p>
            <a:endParaRPr lang="en-US" dirty="0">
              <a:latin typeface="+mj-lt"/>
            </a:endParaRPr>
          </a:p>
          <a:p>
            <a:pPr marL="457200" lvl="1" indent="0">
              <a:buNone/>
            </a:pPr>
            <a:r>
              <a:rPr lang="en-US" sz="1400" dirty="0">
                <a:latin typeface="+mj-lt"/>
              </a:rPr>
              <a:t>                                       </a:t>
            </a:r>
          </a:p>
          <a:p>
            <a:pPr marL="457200" lvl="1" indent="0">
              <a:buNone/>
            </a:pPr>
            <a:endParaRPr lang="en-US" sz="1400" dirty="0">
              <a:latin typeface="+mj-lt"/>
            </a:endParaRPr>
          </a:p>
          <a:p>
            <a:pPr marL="457200" lvl="1" indent="0">
              <a:buNone/>
            </a:pPr>
            <a:endParaRPr lang="en-US" sz="1400" dirty="0">
              <a:latin typeface="+mj-lt"/>
            </a:endParaRPr>
          </a:p>
          <a:p>
            <a:pPr marL="457200" lvl="1" indent="0">
              <a:buNone/>
            </a:pPr>
            <a:r>
              <a:rPr lang="en-US" sz="1400" dirty="0">
                <a:latin typeface="+mj-lt"/>
              </a:rPr>
              <a:t>                                        </a:t>
            </a:r>
            <a:r>
              <a:rPr lang="en-US" sz="2000" dirty="0" err="1">
                <a:latin typeface="+mj-lt"/>
              </a:rPr>
              <a:t>Tibbling</a:t>
            </a:r>
            <a:r>
              <a:rPr lang="en-US" sz="2000" dirty="0">
                <a:latin typeface="+mj-lt"/>
              </a:rPr>
              <a:t> et al Dysphagia 1995 Spring;10(2): 126-7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3636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OF GLUCAGON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+mj-lt"/>
              </a:rPr>
              <a:t>9 of 23 given drug</a:t>
            </a:r>
          </a:p>
          <a:p>
            <a:r>
              <a:rPr lang="en-US" sz="3200" dirty="0">
                <a:latin typeface="+mj-lt"/>
              </a:rPr>
              <a:t>6 of 19 given placebo</a:t>
            </a:r>
          </a:p>
          <a:p>
            <a:r>
              <a:rPr lang="en-US" sz="3200" dirty="0">
                <a:latin typeface="+mj-lt"/>
              </a:rPr>
              <a:t>No significant difference</a:t>
            </a:r>
          </a:p>
          <a:p>
            <a:r>
              <a:rPr lang="en-US" sz="3200" dirty="0">
                <a:latin typeface="+mj-lt"/>
              </a:rPr>
              <a:t>Response several hours later</a:t>
            </a:r>
            <a:endParaRPr lang="en-US" dirty="0">
              <a:latin typeface="+mj-lt"/>
            </a:endParaRPr>
          </a:p>
          <a:p>
            <a:r>
              <a:rPr lang="en-US" sz="3200" dirty="0">
                <a:latin typeface="+mj-lt"/>
              </a:rPr>
              <a:t>Questionable effectiveness of </a:t>
            </a:r>
            <a:r>
              <a:rPr lang="en-US" sz="3200" dirty="0" err="1">
                <a:latin typeface="+mj-lt"/>
              </a:rPr>
              <a:t>spasmolytics</a:t>
            </a:r>
            <a:endParaRPr lang="en-US" sz="3200" dirty="0">
              <a:latin typeface="+mj-lt"/>
            </a:endParaRPr>
          </a:p>
          <a:p>
            <a:pPr marL="1371600" lvl="3" indent="0">
              <a:buNone/>
            </a:pPr>
            <a:r>
              <a:rPr lang="en-US" dirty="0"/>
              <a:t>     </a:t>
            </a:r>
          </a:p>
          <a:p>
            <a:pPr marL="1371600" lvl="3" indent="0">
              <a:buNone/>
            </a:pPr>
            <a:r>
              <a:rPr lang="en-US" dirty="0"/>
              <a:t>                 </a:t>
            </a:r>
            <a:r>
              <a:rPr lang="en-US" dirty="0" err="1">
                <a:latin typeface="+mj-lt"/>
              </a:rPr>
              <a:t>Tibbling</a:t>
            </a:r>
            <a:r>
              <a:rPr lang="en-US" dirty="0">
                <a:latin typeface="+mj-lt"/>
              </a:rPr>
              <a:t> et al Dysphagia 1995 Spring;10(2): 126-7</a:t>
            </a:r>
          </a:p>
          <a:p>
            <a:pPr lvl="3"/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334339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of Glucagon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latin typeface="+mj-lt"/>
              </a:rPr>
              <a:t>Current recommendation</a:t>
            </a:r>
          </a:p>
          <a:p>
            <a:pPr marL="0" indent="0">
              <a:buNone/>
            </a:pPr>
            <a:r>
              <a:rPr lang="en-US" dirty="0">
                <a:latin typeface="+mj-lt"/>
              </a:rPr>
              <a:t>	- Relatively safe</a:t>
            </a:r>
          </a:p>
          <a:p>
            <a:pPr marL="0" indent="0">
              <a:buNone/>
            </a:pPr>
            <a:r>
              <a:rPr lang="en-US" dirty="0">
                <a:latin typeface="+mj-lt"/>
              </a:rPr>
              <a:t>	- Acceptable option</a:t>
            </a:r>
          </a:p>
          <a:p>
            <a:pPr marL="0" indent="0">
              <a:buNone/>
            </a:pPr>
            <a:r>
              <a:rPr lang="en-US" dirty="0">
                <a:latin typeface="+mj-lt"/>
              </a:rPr>
              <a:t>	- Should not delay definitive endoscopic 	 </a:t>
            </a:r>
          </a:p>
          <a:p>
            <a:pPr marL="0" indent="0">
              <a:buNone/>
            </a:pPr>
            <a:r>
              <a:rPr lang="en-US" dirty="0">
                <a:latin typeface="+mj-lt"/>
              </a:rPr>
              <a:t>   	   therapy</a:t>
            </a:r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pPr marL="0" indent="0">
              <a:buNone/>
            </a:pPr>
            <a:r>
              <a:rPr lang="en-US" dirty="0">
                <a:latin typeface="+mj-lt"/>
              </a:rPr>
              <a:t>							            </a:t>
            </a:r>
            <a:r>
              <a:rPr lang="en-US" sz="2200" dirty="0">
                <a:latin typeface="+mj-lt"/>
              </a:rPr>
              <a:t>GIE 73, No 6 : 2011; 1085-91</a:t>
            </a:r>
          </a:p>
        </p:txBody>
      </p:sp>
    </p:spTree>
    <p:extLst>
      <p:ext uri="{BB962C8B-B14F-4D97-AF65-F5344CB8AC3E}">
        <p14:creationId xmlns:p14="http://schemas.microsoft.com/office/powerpoint/2010/main" val="17201226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/>
              <a:t>Foreign Bodies</a:t>
            </a:r>
            <a:br>
              <a:rPr lang="en-US" dirty="0"/>
            </a:br>
            <a:r>
              <a:rPr lang="en-US" sz="3600" dirty="0"/>
              <a:t>Short-blunt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Coins </a:t>
            </a:r>
            <a:r>
              <a:rPr lang="mr-IN" dirty="0">
                <a:latin typeface="+mj-lt"/>
              </a:rPr>
              <a:t>–</a:t>
            </a:r>
            <a:r>
              <a:rPr lang="en-US" dirty="0">
                <a:latin typeface="+mj-lt"/>
              </a:rPr>
              <a:t> forceps, snare or retrieval net</a:t>
            </a:r>
          </a:p>
          <a:p>
            <a:r>
              <a:rPr lang="en-US" dirty="0">
                <a:latin typeface="+mj-lt"/>
              </a:rPr>
              <a:t>Smooth round objects </a:t>
            </a:r>
            <a:r>
              <a:rPr lang="mr-IN" dirty="0">
                <a:latin typeface="+mj-lt"/>
              </a:rPr>
              <a:t>–</a:t>
            </a:r>
            <a:r>
              <a:rPr lang="en-US" dirty="0">
                <a:latin typeface="+mj-lt"/>
              </a:rPr>
              <a:t> retrieval net or a basket</a:t>
            </a:r>
          </a:p>
          <a:p>
            <a:r>
              <a:rPr lang="en-US" dirty="0">
                <a:latin typeface="+mj-lt"/>
              </a:rPr>
              <a:t>Wider than 2.5 cm, less likely to pass pylorus, endoscopic removal</a:t>
            </a:r>
          </a:p>
          <a:p>
            <a:endParaRPr lang="en-US" dirty="0"/>
          </a:p>
          <a:p>
            <a:endParaRPr lang="en-US" dirty="0"/>
          </a:p>
          <a:p>
            <a:pPr lvl="8"/>
            <a:r>
              <a:rPr lang="en-US" dirty="0">
                <a:latin typeface="+mj-lt"/>
              </a:rPr>
              <a:t>GIE 73, No 6 : 2011; 1085-91</a:t>
            </a:r>
          </a:p>
        </p:txBody>
      </p:sp>
    </p:spTree>
    <p:extLst>
      <p:ext uri="{BB962C8B-B14F-4D97-AF65-F5344CB8AC3E}">
        <p14:creationId xmlns:p14="http://schemas.microsoft.com/office/powerpoint/2010/main" val="44599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80% of foreign objects will pass</a:t>
            </a:r>
          </a:p>
          <a:p>
            <a:r>
              <a:rPr lang="en-US" dirty="0">
                <a:latin typeface="+mj-lt"/>
              </a:rPr>
              <a:t>Intentional ingestion, need endoscopic intervention in 60-75%</a:t>
            </a:r>
          </a:p>
          <a:p>
            <a:r>
              <a:rPr lang="en-US" dirty="0">
                <a:latin typeface="+mj-lt"/>
              </a:rPr>
              <a:t>Peak incidence, 6 months to 6 years</a:t>
            </a:r>
          </a:p>
          <a:p>
            <a:endParaRPr lang="en-US" dirty="0">
              <a:latin typeface="+mj-lt"/>
            </a:endParaRPr>
          </a:p>
          <a:p>
            <a:endParaRPr lang="en-US" dirty="0">
              <a:latin typeface="+mj-lt"/>
            </a:endParaRPr>
          </a:p>
          <a:p>
            <a:pPr marL="3657600" lvl="8" indent="0">
              <a:buNone/>
            </a:pPr>
            <a:endParaRPr lang="en-US" dirty="0">
              <a:latin typeface="+mj-lt"/>
            </a:endParaRPr>
          </a:p>
          <a:p>
            <a:pPr marL="3657600" lvl="8" indent="0">
              <a:buNone/>
            </a:pPr>
            <a:endParaRPr lang="en-US" dirty="0">
              <a:latin typeface="+mj-lt"/>
            </a:endParaRPr>
          </a:p>
          <a:p>
            <a:pPr marL="3657600" lvl="8" indent="0">
              <a:buNone/>
            </a:pPr>
            <a:r>
              <a:rPr lang="en-US" dirty="0">
                <a:latin typeface="+mj-lt"/>
              </a:rPr>
              <a:t>               GIE 73, No 6 : 2011; 1085-91</a:t>
            </a:r>
          </a:p>
        </p:txBody>
      </p:sp>
    </p:spTree>
    <p:extLst>
      <p:ext uri="{BB962C8B-B14F-4D97-AF65-F5344CB8AC3E}">
        <p14:creationId xmlns:p14="http://schemas.microsoft.com/office/powerpoint/2010/main" val="196212832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/>
              <a:t>FOREIGN BODIES</a:t>
            </a:r>
            <a:br>
              <a:rPr lang="en-US" dirty="0"/>
            </a:br>
            <a:r>
              <a:rPr lang="en-US" sz="3600" dirty="0"/>
              <a:t>Short-blunt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Objects that fail to pass by 3-4 weeks, remove </a:t>
            </a:r>
            <a:r>
              <a:rPr lang="en-US" dirty="0" err="1">
                <a:latin typeface="+mj-lt"/>
              </a:rPr>
              <a:t>endoscopicaly</a:t>
            </a:r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Surgery</a:t>
            </a:r>
          </a:p>
          <a:p>
            <a:pPr lvl="1"/>
            <a:r>
              <a:rPr lang="en-US" sz="3200" dirty="0">
                <a:latin typeface="+mj-lt"/>
              </a:rPr>
              <a:t>Peritonitis</a:t>
            </a:r>
          </a:p>
          <a:p>
            <a:pPr lvl="1"/>
            <a:r>
              <a:rPr lang="en-US" sz="3200" dirty="0">
                <a:latin typeface="+mj-lt"/>
              </a:rPr>
              <a:t>Distal to duodenum, cannot be reached </a:t>
            </a:r>
            <a:r>
              <a:rPr lang="en-US" sz="3200" dirty="0" err="1">
                <a:latin typeface="+mj-lt"/>
              </a:rPr>
              <a:t>endoscopicaly</a:t>
            </a:r>
            <a:r>
              <a:rPr lang="en-US" sz="3200" dirty="0">
                <a:latin typeface="+mj-lt"/>
              </a:rPr>
              <a:t>, no progression after 1 week.  </a:t>
            </a:r>
          </a:p>
          <a:p>
            <a:pPr lvl="6"/>
            <a:r>
              <a:rPr lang="en-US" dirty="0">
                <a:latin typeface="+mj-lt"/>
              </a:rPr>
              <a:t>GIE 73, No 6 : 2011; 1085-91</a:t>
            </a:r>
          </a:p>
        </p:txBody>
      </p:sp>
    </p:spTree>
    <p:extLst>
      <p:ext uri="{BB962C8B-B14F-4D97-AF65-F5344CB8AC3E}">
        <p14:creationId xmlns:p14="http://schemas.microsoft.com/office/powerpoint/2010/main" val="34445235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/>
              <a:t>FOREIGN BODIES</a:t>
            </a:r>
            <a:br>
              <a:rPr lang="en-US" dirty="0"/>
            </a:br>
            <a:r>
              <a:rPr lang="en-US" sz="3600" dirty="0"/>
              <a:t>Long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+mj-lt"/>
              </a:rPr>
              <a:t>Longer than 6 cm </a:t>
            </a:r>
            <a:r>
              <a:rPr lang="mr-IN" dirty="0">
                <a:latin typeface="+mj-lt"/>
              </a:rPr>
              <a:t>–</a:t>
            </a:r>
            <a:r>
              <a:rPr lang="en-US" dirty="0">
                <a:latin typeface="+mj-lt"/>
              </a:rPr>
              <a:t> tooth brushes, eating utensils</a:t>
            </a:r>
          </a:p>
          <a:p>
            <a:r>
              <a:rPr lang="en-US" dirty="0">
                <a:latin typeface="+mj-lt"/>
              </a:rPr>
              <a:t>Use of </a:t>
            </a:r>
            <a:r>
              <a:rPr lang="en-US" dirty="0" err="1">
                <a:latin typeface="+mj-lt"/>
              </a:rPr>
              <a:t>overtube</a:t>
            </a:r>
            <a:r>
              <a:rPr lang="en-US" dirty="0">
                <a:latin typeface="+mj-lt"/>
              </a:rPr>
              <a:t> (&gt;45 cm)</a:t>
            </a:r>
          </a:p>
          <a:p>
            <a:r>
              <a:rPr lang="en-US" dirty="0">
                <a:latin typeface="+mj-lt"/>
              </a:rPr>
              <a:t>Snare or basket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3657600" lvl="8" indent="0">
              <a:buNone/>
            </a:pPr>
            <a:r>
              <a:rPr lang="en-US" dirty="0">
                <a:latin typeface="+mj-lt"/>
              </a:rPr>
              <a:t>GIE 73, No 6 : 2011; 1085-91</a:t>
            </a:r>
          </a:p>
          <a:p>
            <a:pPr lvl="8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107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/>
              <a:t>FOREIGN BODIES</a:t>
            </a:r>
            <a:br>
              <a:rPr lang="en-US" dirty="0"/>
            </a:br>
            <a:r>
              <a:rPr lang="en-US" sz="3600" dirty="0"/>
              <a:t>Sharp-pointed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96581"/>
          </a:xfrm>
        </p:spPr>
        <p:txBody>
          <a:bodyPr>
            <a:normAutofit/>
          </a:bodyPr>
          <a:lstStyle/>
          <a:p>
            <a:r>
              <a:rPr lang="en-US" dirty="0">
                <a:latin typeface="+mj-lt"/>
              </a:rPr>
              <a:t>Esophagus- emergency</a:t>
            </a:r>
          </a:p>
          <a:p>
            <a:r>
              <a:rPr lang="en-US" dirty="0">
                <a:latin typeface="+mj-lt"/>
              </a:rPr>
              <a:t>Stomach and duodenum- endoscopic removal</a:t>
            </a:r>
          </a:p>
          <a:p>
            <a:r>
              <a:rPr lang="en-US" dirty="0">
                <a:latin typeface="+mj-lt"/>
              </a:rPr>
              <a:t>Beyond reach of endoscope, surgical removal</a:t>
            </a:r>
          </a:p>
          <a:p>
            <a:pPr lvl="1"/>
            <a:r>
              <a:rPr lang="en-US" sz="3200" dirty="0">
                <a:latin typeface="+mj-lt"/>
              </a:rPr>
              <a:t>Failure to progress after 3 days</a:t>
            </a:r>
          </a:p>
          <a:p>
            <a:pPr lvl="1"/>
            <a:r>
              <a:rPr lang="en-US" sz="3200" dirty="0">
                <a:latin typeface="+mj-lt"/>
              </a:rPr>
              <a:t>Complications </a:t>
            </a:r>
            <a:r>
              <a:rPr lang="mr-IN" sz="3200" dirty="0">
                <a:latin typeface="+mj-lt"/>
              </a:rPr>
              <a:t>–</a:t>
            </a:r>
            <a:r>
              <a:rPr lang="en-US" sz="3200" dirty="0">
                <a:latin typeface="+mj-lt"/>
              </a:rPr>
              <a:t> abdominal pain, vomiting, fever, GI bleed. </a:t>
            </a:r>
          </a:p>
          <a:p>
            <a:pPr marL="3657600" lvl="8" indent="0">
              <a:buNone/>
            </a:pPr>
            <a:r>
              <a:rPr lang="en-US" dirty="0">
                <a:latin typeface="+mj-lt"/>
              </a:rPr>
              <a:t>               GIE 73, No 6 : 2011; 1085-91</a:t>
            </a:r>
          </a:p>
          <a:p>
            <a:pPr lvl="8"/>
            <a:endParaRPr lang="en-US" dirty="0">
              <a:latin typeface="+mj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8042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/>
              <a:t>FOREIGN BODIES</a:t>
            </a:r>
            <a:br>
              <a:rPr lang="en-US" sz="4900" dirty="0"/>
            </a:br>
            <a:r>
              <a:rPr lang="en-US" sz="3600" dirty="0"/>
              <a:t>Sharp pointed objects</a:t>
            </a:r>
          </a:p>
        </p:txBody>
      </p:sp>
      <p:pic>
        <p:nvPicPr>
          <p:cNvPr id="4" name="Content Placeholder 3" descr="Unknown-6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338" b="20338"/>
          <a:stretch>
            <a:fillRect/>
          </a:stretch>
        </p:blipFill>
        <p:spPr>
          <a:xfrm>
            <a:off x="1241007" y="1768859"/>
            <a:ext cx="6867876" cy="3777067"/>
          </a:xfrm>
        </p:spPr>
      </p:pic>
    </p:spTree>
    <p:extLst>
      <p:ext uri="{BB962C8B-B14F-4D97-AF65-F5344CB8AC3E}">
        <p14:creationId xmlns:p14="http://schemas.microsoft.com/office/powerpoint/2010/main" val="88756639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/>
              <a:t>FOREIGN BODIES</a:t>
            </a:r>
            <a:br>
              <a:rPr lang="en-US" sz="4900" dirty="0"/>
            </a:br>
            <a:r>
              <a:rPr lang="en-US" sz="3600" dirty="0"/>
              <a:t>Sharp pointed objects</a:t>
            </a:r>
          </a:p>
        </p:txBody>
      </p:sp>
      <p:pic>
        <p:nvPicPr>
          <p:cNvPr id="5" name="Content Placeholder 4" descr="Unknown-14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160" b="18160"/>
          <a:stretch>
            <a:fillRect/>
          </a:stretch>
        </p:blipFill>
        <p:spPr>
          <a:xfrm>
            <a:off x="1558498" y="1679569"/>
            <a:ext cx="6944318" cy="3819107"/>
          </a:xfrm>
        </p:spPr>
      </p:pic>
      <p:sp>
        <p:nvSpPr>
          <p:cNvPr id="6" name="TextBox 5"/>
          <p:cNvSpPr txBox="1"/>
          <p:nvPr/>
        </p:nvSpPr>
        <p:spPr>
          <a:xfrm>
            <a:off x="6657397" y="6091591"/>
            <a:ext cx="2209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latin typeface="+mj-lt"/>
              </a:rPr>
              <a:t>Researchgate.net</a:t>
            </a:r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7620250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/>
              <a:t>FOREIGN BODIES</a:t>
            </a:r>
            <a:br>
              <a:rPr lang="en-US" sz="4900" dirty="0"/>
            </a:br>
            <a:r>
              <a:rPr lang="en-US" sz="3600" dirty="0"/>
              <a:t>Sharp pointed objects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657397" y="6091591"/>
            <a:ext cx="22800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latin typeface="+mj-lt"/>
              </a:rPr>
              <a:t>Sciencedirect.com</a:t>
            </a:r>
            <a:endParaRPr lang="en-US" sz="2000" dirty="0">
              <a:latin typeface="+mj-lt"/>
            </a:endParaRPr>
          </a:p>
        </p:txBody>
      </p:sp>
      <p:pic>
        <p:nvPicPr>
          <p:cNvPr id="4" name="Content Placeholder 3" descr="Unknown-12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587" b="17587"/>
          <a:stretch>
            <a:fillRect/>
          </a:stretch>
        </p:blipFill>
        <p:spPr>
          <a:xfrm>
            <a:off x="1290615" y="1977204"/>
            <a:ext cx="6666513" cy="3666325"/>
          </a:xfrm>
        </p:spPr>
      </p:pic>
    </p:spTree>
    <p:extLst>
      <p:ext uri="{BB962C8B-B14F-4D97-AF65-F5344CB8AC3E}">
        <p14:creationId xmlns:p14="http://schemas.microsoft.com/office/powerpoint/2010/main" val="188104353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/>
              <a:t>FOREIGN BODIES</a:t>
            </a:r>
            <a:br>
              <a:rPr lang="en-US" sz="4900" dirty="0"/>
            </a:br>
            <a:r>
              <a:rPr lang="en-US" sz="3600" dirty="0"/>
              <a:t>Sharp pointed objects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657397" y="6091591"/>
            <a:ext cx="20745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latin typeface="+mj-lt"/>
              </a:rPr>
              <a:t>Veteriankey.com</a:t>
            </a:r>
            <a:endParaRPr lang="en-US" sz="2000" dirty="0">
              <a:latin typeface="+mj-lt"/>
            </a:endParaRPr>
          </a:p>
        </p:txBody>
      </p:sp>
      <p:pic>
        <p:nvPicPr>
          <p:cNvPr id="4" name="Content Placeholder 3" descr="Unknown-13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49" b="8149"/>
          <a:stretch>
            <a:fillRect/>
          </a:stretch>
        </p:blipFill>
        <p:spPr>
          <a:xfrm>
            <a:off x="1399752" y="1669649"/>
            <a:ext cx="6706199" cy="3688151"/>
          </a:xfrm>
        </p:spPr>
      </p:pic>
    </p:spTree>
    <p:extLst>
      <p:ext uri="{BB962C8B-B14F-4D97-AF65-F5344CB8AC3E}">
        <p14:creationId xmlns:p14="http://schemas.microsoft.com/office/powerpoint/2010/main" val="244266912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/>
              <a:t>FOREIGN BODIES</a:t>
            </a:r>
            <a:br>
              <a:rPr lang="en-US" dirty="0"/>
            </a:br>
            <a:r>
              <a:rPr lang="en-US" sz="3600" dirty="0"/>
              <a:t>Disk Batteries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+mj-lt"/>
              </a:rPr>
              <a:t>In stomach, pass without complications</a:t>
            </a:r>
          </a:p>
          <a:p>
            <a:r>
              <a:rPr lang="en-US" dirty="0">
                <a:latin typeface="+mj-lt"/>
              </a:rPr>
              <a:t>Exceptions</a:t>
            </a:r>
          </a:p>
          <a:p>
            <a:pPr lvl="1"/>
            <a:r>
              <a:rPr lang="en-US" sz="3200" dirty="0">
                <a:latin typeface="+mj-lt"/>
              </a:rPr>
              <a:t>Signs of GI tract injury</a:t>
            </a:r>
          </a:p>
          <a:p>
            <a:pPr lvl="1"/>
            <a:r>
              <a:rPr lang="en-US" sz="3200" dirty="0">
                <a:latin typeface="+mj-lt"/>
              </a:rPr>
              <a:t>Large diameter remaining in stomach for more than 48 hours</a:t>
            </a:r>
          </a:p>
          <a:p>
            <a:pPr lvl="1"/>
            <a:endParaRPr lang="en-US" sz="3200" dirty="0">
              <a:latin typeface="+mj-lt"/>
            </a:endParaRPr>
          </a:p>
          <a:p>
            <a:pPr marL="3657600" lvl="8" indent="0">
              <a:buNone/>
            </a:pPr>
            <a:endParaRPr lang="en-US" sz="3200" dirty="0">
              <a:latin typeface="+mj-lt"/>
            </a:endParaRPr>
          </a:p>
          <a:p>
            <a:pPr marL="3657600" lvl="8" indent="0">
              <a:buNone/>
            </a:pPr>
            <a:r>
              <a:rPr lang="en-US" dirty="0"/>
              <a:t>                    GIE 73, No 6 : 2011; 1085-91</a:t>
            </a:r>
            <a:endParaRPr lang="en-US" dirty="0">
              <a:latin typeface="+mj-lt"/>
            </a:endParaRPr>
          </a:p>
          <a:p>
            <a:pPr lvl="1"/>
            <a:endParaRPr lang="en-US" sz="2000" dirty="0">
              <a:latin typeface="+mj-lt"/>
            </a:endParaRPr>
          </a:p>
          <a:p>
            <a:pPr lvl="1"/>
            <a:endParaRPr lang="en-US" sz="3200" dirty="0">
              <a:latin typeface="+mj-lt"/>
            </a:endParaRPr>
          </a:p>
          <a:p>
            <a:pPr marL="3657600" lvl="8" indent="0">
              <a:buNone/>
            </a:pP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7427918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/>
              <a:t>FOREIGN BODIES</a:t>
            </a:r>
            <a:br>
              <a:rPr lang="en-US" sz="4900" dirty="0"/>
            </a:br>
            <a:r>
              <a:rPr lang="en-US" sz="3600" dirty="0"/>
              <a:t>Magnets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Risk of bowel necrosis with fistula formation, perforation, obstruction, volvulus or peritonitis</a:t>
            </a:r>
          </a:p>
          <a:p>
            <a:r>
              <a:rPr lang="en-US" dirty="0">
                <a:latin typeface="+mj-lt"/>
              </a:rPr>
              <a:t>Removal of all magnets</a:t>
            </a:r>
          </a:p>
          <a:p>
            <a:endParaRPr lang="en-US" dirty="0">
              <a:latin typeface="+mj-lt"/>
            </a:endParaRPr>
          </a:p>
          <a:p>
            <a:endParaRPr lang="en-US" dirty="0">
              <a:latin typeface="+mj-lt"/>
            </a:endParaRPr>
          </a:p>
          <a:p>
            <a:endParaRPr lang="en-US" dirty="0">
              <a:latin typeface="+mj-lt"/>
            </a:endParaRPr>
          </a:p>
          <a:p>
            <a:pPr marL="3657600" lvl="8" indent="0">
              <a:buNone/>
            </a:pPr>
            <a:r>
              <a:rPr lang="en-US" dirty="0">
                <a:latin typeface="+mj-lt"/>
              </a:rPr>
              <a:t>             GIE 73, No 6 : 2011; 1085-91</a:t>
            </a:r>
          </a:p>
        </p:txBody>
      </p:sp>
    </p:spTree>
    <p:extLst>
      <p:ext uri="{BB962C8B-B14F-4D97-AF65-F5344CB8AC3E}">
        <p14:creationId xmlns:p14="http://schemas.microsoft.com/office/powerpoint/2010/main" val="276311687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/>
              <a:t>FOREIGN BODIES</a:t>
            </a:r>
            <a:br>
              <a:rPr lang="en-US" sz="4900" dirty="0"/>
            </a:br>
            <a:r>
              <a:rPr lang="en-US" sz="3600" dirty="0"/>
              <a:t>Magnets</a:t>
            </a:r>
          </a:p>
        </p:txBody>
      </p:sp>
      <p:pic>
        <p:nvPicPr>
          <p:cNvPr id="4" name="Content Placeholder 3" descr="images-2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266" b="14266"/>
          <a:stretch>
            <a:fillRect/>
          </a:stretch>
        </p:blipFill>
        <p:spPr/>
      </p:pic>
      <p:sp>
        <p:nvSpPr>
          <p:cNvPr id="3" name="TextBox 2"/>
          <p:cNvSpPr txBox="1"/>
          <p:nvPr/>
        </p:nvSpPr>
        <p:spPr>
          <a:xfrm>
            <a:off x="6458642" y="6307231"/>
            <a:ext cx="15536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latin typeface="+mj-lt"/>
              </a:rPr>
              <a:t>Jdeonline.in</a:t>
            </a:r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17538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CONSERVATIVE MANAGEMENT OF FOREIGN BODIES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en-US" dirty="0">
                <a:latin typeface="+mj-lt"/>
              </a:rPr>
              <a:t>10 year experience with male prison inmates</a:t>
            </a:r>
          </a:p>
          <a:p>
            <a:r>
              <a:rPr lang="en-US" dirty="0">
                <a:latin typeface="+mj-lt"/>
              </a:rPr>
              <a:t>Esophageal foreign bodies excluded</a:t>
            </a:r>
          </a:p>
          <a:p>
            <a:r>
              <a:rPr lang="en-US" dirty="0">
                <a:latin typeface="+mj-lt"/>
              </a:rPr>
              <a:t>75 separate events in 22 male prisons</a:t>
            </a:r>
          </a:p>
          <a:p>
            <a:r>
              <a:rPr lang="en-US" dirty="0">
                <a:latin typeface="+mj-lt"/>
              </a:rPr>
              <a:t>64 endoscopies with removal of 79 of 163 foreign bodies (48% success rate)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200" dirty="0" err="1">
                <a:latin typeface="+mj-lt"/>
              </a:rPr>
              <a:t>Weiland</a:t>
            </a:r>
            <a:r>
              <a:rPr lang="en-US" sz="2200" dirty="0">
                <a:latin typeface="+mj-lt"/>
              </a:rPr>
              <a:t> ST et al J </a:t>
            </a:r>
            <a:r>
              <a:rPr lang="en-US" sz="2200" dirty="0" err="1">
                <a:latin typeface="+mj-lt"/>
              </a:rPr>
              <a:t>Gastrointest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Surg</a:t>
            </a:r>
            <a:r>
              <a:rPr lang="en-US" sz="2200" dirty="0">
                <a:latin typeface="+mj-lt"/>
              </a:rPr>
              <a:t> 2002 May-Jun; 6(3): 496-500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26902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/>
              <a:t>FOREIGN BODIES</a:t>
            </a:r>
            <a:br>
              <a:rPr lang="en-US" dirty="0"/>
            </a:br>
            <a:r>
              <a:rPr lang="en-US" sz="3600" dirty="0"/>
              <a:t>Magnets</a:t>
            </a:r>
          </a:p>
        </p:txBody>
      </p:sp>
      <p:pic>
        <p:nvPicPr>
          <p:cNvPr id="4" name="Content Placeholder 3" descr="images-1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70" b="9570"/>
          <a:stretch>
            <a:fillRect/>
          </a:stretch>
        </p:blipFill>
        <p:spPr>
          <a:xfrm>
            <a:off x="1379910" y="1967283"/>
            <a:ext cx="6755807" cy="3715434"/>
          </a:xfrm>
        </p:spPr>
      </p:pic>
      <p:sp>
        <p:nvSpPr>
          <p:cNvPr id="3" name="TextBox 2"/>
          <p:cNvSpPr txBox="1"/>
          <p:nvPr/>
        </p:nvSpPr>
        <p:spPr>
          <a:xfrm>
            <a:off x="6675243" y="6330083"/>
            <a:ext cx="15536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latin typeface="+mj-lt"/>
              </a:rPr>
              <a:t>Jdeonline.in</a:t>
            </a:r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6790155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/>
              <a:t>FOREIGN BODIES</a:t>
            </a:r>
            <a:br>
              <a:rPr lang="en-US" sz="4900" dirty="0"/>
            </a:br>
            <a:r>
              <a:rPr lang="en-US" sz="3600" dirty="0"/>
              <a:t>Coins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In esophagus, observe for 12-24 hours if asymptomatic</a:t>
            </a:r>
          </a:p>
          <a:p>
            <a:r>
              <a:rPr lang="en-US" dirty="0">
                <a:latin typeface="+mj-lt"/>
              </a:rPr>
              <a:t>Drooling, chest pain and stridor </a:t>
            </a:r>
            <a:r>
              <a:rPr lang="mr-IN" dirty="0">
                <a:latin typeface="+mj-lt"/>
              </a:rPr>
              <a:t>–</a:t>
            </a:r>
            <a:r>
              <a:rPr lang="en-US" dirty="0">
                <a:latin typeface="+mj-lt"/>
              </a:rPr>
              <a:t> emergency</a:t>
            </a:r>
          </a:p>
          <a:p>
            <a:r>
              <a:rPr lang="en-US" dirty="0">
                <a:latin typeface="+mj-lt"/>
              </a:rPr>
              <a:t>Most will leave the stomach</a:t>
            </a:r>
          </a:p>
          <a:p>
            <a:r>
              <a:rPr lang="en-US" dirty="0">
                <a:latin typeface="+mj-lt"/>
              </a:rPr>
              <a:t>Pennies after 1982, massive ingestion, zinc toxicity.</a:t>
            </a:r>
          </a:p>
          <a:p>
            <a:pPr marL="3657600" lvl="8" indent="0">
              <a:buNone/>
            </a:pPr>
            <a:r>
              <a:rPr lang="en-US" dirty="0"/>
              <a:t>                    GIE 73, No 6 : 2011; 1085-91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6058513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/>
              <a:t>FOREIGN BODIES</a:t>
            </a:r>
            <a:br>
              <a:rPr lang="en-US" sz="4900" dirty="0"/>
            </a:br>
            <a:r>
              <a:rPr lang="en-US" sz="3600" dirty="0"/>
              <a:t>Narcotic packets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56897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+mj-lt"/>
              </a:rPr>
              <a:t>“Body Packing”</a:t>
            </a:r>
          </a:p>
          <a:p>
            <a:r>
              <a:rPr lang="en-US" dirty="0">
                <a:latin typeface="+mj-lt"/>
              </a:rPr>
              <a:t>CT scan may be helpful</a:t>
            </a:r>
          </a:p>
          <a:p>
            <a:r>
              <a:rPr lang="en-US" dirty="0">
                <a:latin typeface="+mj-lt"/>
              </a:rPr>
              <a:t>Endoscopic removal should not be attempted</a:t>
            </a:r>
          </a:p>
          <a:p>
            <a:r>
              <a:rPr lang="en-US" dirty="0">
                <a:latin typeface="+mj-lt"/>
              </a:rPr>
              <a:t>Surgery</a:t>
            </a:r>
          </a:p>
          <a:p>
            <a:pPr lvl="1"/>
            <a:r>
              <a:rPr lang="en-US" sz="3200" dirty="0">
                <a:latin typeface="+mj-lt"/>
              </a:rPr>
              <a:t>Failure to progress</a:t>
            </a:r>
          </a:p>
          <a:p>
            <a:pPr lvl="1"/>
            <a:r>
              <a:rPr lang="en-US" sz="3200" dirty="0">
                <a:latin typeface="+mj-lt"/>
              </a:rPr>
              <a:t>Intestinal obstruction</a:t>
            </a:r>
          </a:p>
          <a:p>
            <a:pPr lvl="1"/>
            <a:r>
              <a:rPr lang="en-US" sz="3200" dirty="0">
                <a:latin typeface="+mj-lt"/>
              </a:rPr>
              <a:t>Packet rupture is suspected</a:t>
            </a:r>
          </a:p>
          <a:p>
            <a:pPr marL="457200" lvl="1" indent="0">
              <a:buNone/>
            </a:pPr>
            <a:r>
              <a:rPr lang="en-US" sz="3200" dirty="0">
                <a:latin typeface="+mj-lt"/>
              </a:rPr>
              <a:t>								</a:t>
            </a:r>
            <a:r>
              <a:rPr lang="en-US" sz="2000" dirty="0"/>
              <a:t>GIE 73, No 6 : 2011; 1085-91</a:t>
            </a:r>
            <a:endParaRPr lang="en-US" sz="2000" dirty="0">
              <a:latin typeface="+mj-lt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27359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/>
              <a:t>FOREIGN BODIES</a:t>
            </a:r>
            <a:br>
              <a:rPr lang="en-US" dirty="0"/>
            </a:br>
            <a:r>
              <a:rPr lang="en-US" sz="3600" dirty="0"/>
              <a:t>Small bowel foreign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Single and double balloon </a:t>
            </a:r>
            <a:r>
              <a:rPr lang="en-US" dirty="0" err="1">
                <a:latin typeface="+mj-lt"/>
              </a:rPr>
              <a:t>enteroscopy</a:t>
            </a:r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Retained video capsules</a:t>
            </a:r>
          </a:p>
          <a:p>
            <a:r>
              <a:rPr lang="en-US" dirty="0">
                <a:latin typeface="+mj-lt"/>
              </a:rPr>
              <a:t>Hoods, baskets and forceps</a:t>
            </a:r>
          </a:p>
          <a:p>
            <a:endParaRPr lang="en-US" dirty="0">
              <a:latin typeface="+mj-lt"/>
            </a:endParaRPr>
          </a:p>
          <a:p>
            <a:endParaRPr lang="en-US" dirty="0">
              <a:latin typeface="+mj-lt"/>
            </a:endParaRPr>
          </a:p>
          <a:p>
            <a:endParaRPr lang="en-US" dirty="0">
              <a:latin typeface="+mj-lt"/>
            </a:endParaRPr>
          </a:p>
          <a:p>
            <a:pPr lvl="6"/>
            <a:endParaRPr lang="en-US" dirty="0">
              <a:latin typeface="+mj-lt"/>
            </a:endParaRPr>
          </a:p>
          <a:p>
            <a:pPr marL="3200400" lvl="7" indent="0">
              <a:buNone/>
            </a:pPr>
            <a:r>
              <a:rPr lang="en-US" dirty="0">
                <a:latin typeface="+mj-lt"/>
              </a:rPr>
              <a:t>                   GIE 73, No 6 : 2011; 1085-91</a:t>
            </a:r>
          </a:p>
        </p:txBody>
      </p:sp>
    </p:spTree>
    <p:extLst>
      <p:ext uri="{BB962C8B-B14F-4D97-AF65-F5344CB8AC3E}">
        <p14:creationId xmlns:p14="http://schemas.microsoft.com/office/powerpoint/2010/main" val="207508318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/>
              <a:t>Management </a:t>
            </a:r>
            <a:br>
              <a:rPr lang="en-US" sz="4900" dirty="0"/>
            </a:br>
            <a:r>
              <a:rPr lang="en-US" sz="3600" dirty="0" err="1"/>
              <a:t>EoE</a:t>
            </a:r>
            <a:endParaRPr lang="en-US" sz="3600" dirty="0"/>
          </a:p>
        </p:txBody>
      </p:sp>
      <p:pic>
        <p:nvPicPr>
          <p:cNvPr id="4" name="Content Placeholder 3" descr="Unknown-7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88" b="15588"/>
          <a:stretch>
            <a:fillRect/>
          </a:stretch>
        </p:blipFill>
        <p:spPr>
          <a:xfrm>
            <a:off x="1459283" y="1749018"/>
            <a:ext cx="6279570" cy="3453522"/>
          </a:xfrm>
        </p:spPr>
      </p:pic>
      <p:sp>
        <p:nvSpPr>
          <p:cNvPr id="3" name="TextBox 2"/>
          <p:cNvSpPr txBox="1"/>
          <p:nvPr/>
        </p:nvSpPr>
        <p:spPr>
          <a:xfrm>
            <a:off x="6566943" y="6221792"/>
            <a:ext cx="2066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latin typeface="+mj-lt"/>
              </a:rPr>
              <a:t>En.wikipedia.org</a:t>
            </a:r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6225508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/>
              <a:t>MANAGEMENT </a:t>
            </a:r>
            <a:br>
              <a:rPr lang="en-US" sz="4900" dirty="0"/>
            </a:br>
            <a:r>
              <a:rPr lang="en-US" sz="3600" dirty="0" err="1"/>
              <a:t>EoE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+mj-lt"/>
              </a:rPr>
              <a:t>Diagnosis</a:t>
            </a:r>
          </a:p>
          <a:p>
            <a:pPr lvl="1"/>
            <a:r>
              <a:rPr lang="en-US" dirty="0">
                <a:latin typeface="+mj-lt"/>
              </a:rPr>
              <a:t>Location of biopsies</a:t>
            </a:r>
          </a:p>
          <a:p>
            <a:pPr lvl="1"/>
            <a:r>
              <a:rPr lang="en-US" dirty="0">
                <a:latin typeface="+mj-lt"/>
              </a:rPr>
              <a:t>Pathology</a:t>
            </a:r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Treatment</a:t>
            </a:r>
          </a:p>
          <a:p>
            <a:pPr lvl="1"/>
            <a:r>
              <a:rPr lang="en-US" dirty="0">
                <a:latin typeface="+mj-lt"/>
              </a:rPr>
              <a:t>6 food elimination diet </a:t>
            </a:r>
            <a:r>
              <a:rPr lang="mr-IN" dirty="0">
                <a:latin typeface="+mj-lt"/>
              </a:rPr>
              <a:t>–</a:t>
            </a:r>
            <a:r>
              <a:rPr lang="en-US" dirty="0">
                <a:latin typeface="+mj-lt"/>
              </a:rPr>
              <a:t> gluten, shellfish, milk, nuts, eggs, tofu.</a:t>
            </a:r>
          </a:p>
          <a:p>
            <a:pPr lvl="1"/>
            <a:r>
              <a:rPr lang="en-US" dirty="0">
                <a:latin typeface="+mj-lt"/>
              </a:rPr>
              <a:t>PPI</a:t>
            </a:r>
          </a:p>
          <a:p>
            <a:pPr lvl="1"/>
            <a:r>
              <a:rPr lang="en-US" dirty="0">
                <a:latin typeface="+mj-lt"/>
              </a:rPr>
              <a:t>Fluticasone inhaler</a:t>
            </a:r>
          </a:p>
          <a:p>
            <a:pPr lvl="1"/>
            <a:r>
              <a:rPr lang="en-US" dirty="0">
                <a:latin typeface="+mj-lt"/>
              </a:rPr>
              <a:t>Dilation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36398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/>
              <a:t>MANAGEMENT</a:t>
            </a:r>
            <a:br>
              <a:rPr lang="en-US" sz="4900" dirty="0"/>
            </a:br>
            <a:r>
              <a:rPr lang="en-US" sz="3600" dirty="0"/>
              <a:t>Achalasia</a:t>
            </a:r>
          </a:p>
        </p:txBody>
      </p:sp>
      <p:pic>
        <p:nvPicPr>
          <p:cNvPr id="8" name="Content Placeholder 7" descr="gr2_lrg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43" b="10943"/>
          <a:stretch>
            <a:fillRect/>
          </a:stretch>
        </p:blipFill>
        <p:spPr>
          <a:xfrm>
            <a:off x="843336" y="1500989"/>
            <a:ext cx="7555737" cy="4588245"/>
          </a:xfrm>
        </p:spPr>
      </p:pic>
      <p:sp>
        <p:nvSpPr>
          <p:cNvPr id="9" name="TextBox 8"/>
          <p:cNvSpPr txBox="1"/>
          <p:nvPr/>
        </p:nvSpPr>
        <p:spPr>
          <a:xfrm>
            <a:off x="6449044" y="6359462"/>
            <a:ext cx="15105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latin typeface="+mj-lt"/>
              </a:rPr>
              <a:t>Lancet.com</a:t>
            </a:r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5346295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MANAGEMENT</a:t>
            </a:r>
            <a:br>
              <a:rPr lang="en-US" dirty="0"/>
            </a:br>
            <a:r>
              <a:rPr lang="en-US" dirty="0"/>
              <a:t>Achalasia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+mj-lt"/>
              </a:rPr>
              <a:t>Diagnosis</a:t>
            </a:r>
          </a:p>
          <a:p>
            <a:pPr lvl="1"/>
            <a:r>
              <a:rPr lang="en-US" dirty="0">
                <a:latin typeface="+mj-lt"/>
              </a:rPr>
              <a:t>Radiology</a:t>
            </a:r>
          </a:p>
          <a:p>
            <a:pPr lvl="1"/>
            <a:r>
              <a:rPr lang="en-US" dirty="0">
                <a:latin typeface="+mj-lt"/>
              </a:rPr>
              <a:t>Endoscopy</a:t>
            </a:r>
          </a:p>
          <a:p>
            <a:pPr lvl="1"/>
            <a:r>
              <a:rPr lang="en-US" dirty="0" err="1">
                <a:latin typeface="+mj-lt"/>
              </a:rPr>
              <a:t>Manometry</a:t>
            </a:r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Treatment</a:t>
            </a:r>
          </a:p>
          <a:p>
            <a:pPr lvl="1"/>
            <a:r>
              <a:rPr lang="en-US" dirty="0">
                <a:latin typeface="+mj-lt"/>
              </a:rPr>
              <a:t>Medical</a:t>
            </a:r>
          </a:p>
          <a:p>
            <a:pPr lvl="1"/>
            <a:r>
              <a:rPr lang="en-US" dirty="0">
                <a:latin typeface="+mj-lt"/>
              </a:rPr>
              <a:t>Endoscopic</a:t>
            </a:r>
          </a:p>
          <a:p>
            <a:pPr lvl="2"/>
            <a:r>
              <a:rPr lang="en-US" dirty="0">
                <a:latin typeface="+mj-lt"/>
              </a:rPr>
              <a:t>Balloon dilation - </a:t>
            </a:r>
            <a:r>
              <a:rPr lang="en-US" dirty="0" err="1">
                <a:latin typeface="+mj-lt"/>
              </a:rPr>
              <a:t>Rigiflex</a:t>
            </a:r>
            <a:endParaRPr lang="en-US" dirty="0">
              <a:latin typeface="+mj-lt"/>
            </a:endParaRPr>
          </a:p>
          <a:p>
            <a:pPr lvl="2"/>
            <a:r>
              <a:rPr lang="en-US" dirty="0">
                <a:latin typeface="+mj-lt"/>
              </a:rPr>
              <a:t>Botox injection</a:t>
            </a:r>
          </a:p>
          <a:p>
            <a:pPr lvl="2"/>
            <a:r>
              <a:rPr lang="en-US" dirty="0">
                <a:latin typeface="+mj-lt"/>
              </a:rPr>
              <a:t>POEM (</a:t>
            </a:r>
            <a:r>
              <a:rPr lang="en-US" dirty="0" err="1">
                <a:latin typeface="+mj-lt"/>
              </a:rPr>
              <a:t>peroral</a:t>
            </a:r>
            <a:r>
              <a:rPr lang="en-US" dirty="0">
                <a:latin typeface="+mj-lt"/>
              </a:rPr>
              <a:t> endoscopic </a:t>
            </a:r>
            <a:r>
              <a:rPr lang="en-US" dirty="0" err="1">
                <a:latin typeface="+mj-lt"/>
              </a:rPr>
              <a:t>myotomy</a:t>
            </a:r>
            <a:r>
              <a:rPr lang="en-US" dirty="0">
                <a:latin typeface="+mj-lt"/>
              </a:rPr>
              <a:t>)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36246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/>
              <a:t>MANAGEMENT</a:t>
            </a:r>
            <a:br>
              <a:rPr lang="en-US" sz="4900" dirty="0"/>
            </a:br>
            <a:r>
              <a:rPr lang="en-US" sz="3600" dirty="0"/>
              <a:t>Achalasia</a:t>
            </a:r>
          </a:p>
        </p:txBody>
      </p:sp>
      <p:pic>
        <p:nvPicPr>
          <p:cNvPr id="7" name="Content Placeholder 6" descr="Unknown-16.jpeg"/>
          <p:cNvPicPr>
            <a:picLocks noGrp="1" noChangeAspect="1"/>
          </p:cNvPicPr>
          <p:nvPr>
            <p:ph idx="1"/>
          </p:nvPr>
        </p:nvPicPr>
        <p:blipFill>
          <a:blip r:embed="rId2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-23437" b="-23437"/>
          <a:stretch>
            <a:fillRect/>
          </a:stretch>
        </p:blipFill>
        <p:spPr>
          <a:xfrm>
            <a:off x="715161" y="1600199"/>
            <a:ext cx="7747968" cy="4259629"/>
          </a:xfrm>
        </p:spPr>
      </p:pic>
      <p:sp>
        <p:nvSpPr>
          <p:cNvPr id="8" name="TextBox 7"/>
          <p:cNvSpPr txBox="1"/>
          <p:nvPr/>
        </p:nvSpPr>
        <p:spPr>
          <a:xfrm>
            <a:off x="1676751" y="3031818"/>
            <a:ext cx="763964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chemeClr val="bg1"/>
                </a:solidFill>
                <a:latin typeface="+mj-lt"/>
              </a:rPr>
              <a:t>Mucosal entry</a:t>
            </a:r>
            <a:endParaRPr lang="en-US" sz="800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12248" y="3031818"/>
            <a:ext cx="1150907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800" dirty="0" err="1">
                <a:solidFill>
                  <a:schemeClr val="bg1"/>
                </a:solidFill>
                <a:latin typeface="+mj-lt"/>
              </a:rPr>
              <a:t>Submucosal</a:t>
            </a:r>
            <a:r>
              <a:rPr lang="en-US" sz="800" dirty="0">
                <a:solidFill>
                  <a:schemeClr val="bg1"/>
                </a:solidFill>
                <a:latin typeface="+mj-lt"/>
              </a:rPr>
              <a:t> tunnel</a:t>
            </a:r>
          </a:p>
          <a:p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95786" y="3031818"/>
            <a:ext cx="902866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 err="1">
                <a:solidFill>
                  <a:schemeClr val="bg1"/>
                </a:solidFill>
                <a:latin typeface="+mj-lt"/>
              </a:rPr>
              <a:t>Myotomy</a:t>
            </a:r>
            <a:endParaRPr lang="en-US" sz="800" dirty="0">
              <a:solidFill>
                <a:schemeClr val="bg1"/>
              </a:solidFill>
              <a:latin typeface="+mj-lt"/>
            </a:endParaRPr>
          </a:p>
          <a:p>
            <a:pPr algn="ctr"/>
            <a:endParaRPr lang="en-US" sz="800" dirty="0">
              <a:solidFill>
                <a:schemeClr val="bg1"/>
              </a:solidFill>
              <a:latin typeface="+mj-lt"/>
            </a:endParaRPr>
          </a:p>
          <a:p>
            <a:pPr algn="ctr"/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50342" y="3031818"/>
            <a:ext cx="763964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chemeClr val="bg1"/>
                </a:solidFill>
                <a:latin typeface="+mj-lt"/>
              </a:rPr>
              <a:t>Closure of mucosal entry</a:t>
            </a:r>
          </a:p>
        </p:txBody>
      </p:sp>
    </p:spTree>
    <p:extLst>
      <p:ext uri="{BB962C8B-B14F-4D97-AF65-F5344CB8AC3E}">
        <p14:creationId xmlns:p14="http://schemas.microsoft.com/office/powerpoint/2010/main" val="76456509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MANAGEMENT</a:t>
            </a:r>
            <a:br>
              <a:rPr lang="en-US" dirty="0"/>
            </a:br>
            <a:r>
              <a:rPr lang="en-US" dirty="0"/>
              <a:t>Achalasia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latin typeface="+mj-lt"/>
              </a:rPr>
              <a:t>Surgery</a:t>
            </a:r>
          </a:p>
          <a:p>
            <a:pPr marL="0" indent="0">
              <a:buNone/>
            </a:pPr>
            <a:r>
              <a:rPr lang="en-US" dirty="0">
                <a:latin typeface="+mj-lt"/>
              </a:rPr>
              <a:t>	- Laparoscopic </a:t>
            </a:r>
            <a:r>
              <a:rPr lang="en-US" dirty="0" err="1">
                <a:latin typeface="+mj-lt"/>
              </a:rPr>
              <a:t>Hellers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myotomy</a:t>
            </a:r>
            <a:endParaRPr lang="en-US" dirty="0">
              <a:latin typeface="+mj-lt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668210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CONSERVATIVE MANAGEMENT OF FOREIGN BODIES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sz="3500" dirty="0">
              <a:latin typeface="+mj-lt"/>
            </a:endParaRPr>
          </a:p>
          <a:p>
            <a:r>
              <a:rPr lang="en-US" sz="4100" dirty="0">
                <a:latin typeface="+mj-lt"/>
              </a:rPr>
              <a:t>23 patient treated conservatively</a:t>
            </a:r>
          </a:p>
          <a:p>
            <a:endParaRPr lang="en-US" sz="4100" dirty="0">
              <a:latin typeface="+mj-lt"/>
            </a:endParaRPr>
          </a:p>
          <a:p>
            <a:r>
              <a:rPr lang="en-US" sz="4100" dirty="0">
                <a:latin typeface="+mj-lt"/>
              </a:rPr>
              <a:t>77 of 79 foreign bodies passed spontaneously</a:t>
            </a:r>
          </a:p>
          <a:p>
            <a:endParaRPr lang="en-US" sz="4100" dirty="0">
              <a:latin typeface="+mj-lt"/>
            </a:endParaRPr>
          </a:p>
          <a:p>
            <a:r>
              <a:rPr lang="en-US" sz="4100" dirty="0">
                <a:latin typeface="+mj-lt"/>
              </a:rPr>
              <a:t>Size, shape and number were not predictive of ability to transit GI tract</a:t>
            </a:r>
          </a:p>
          <a:p>
            <a:endParaRPr lang="en-US" sz="3500" dirty="0">
              <a:latin typeface="+mj-lt"/>
            </a:endParaRPr>
          </a:p>
          <a:p>
            <a:pPr marL="0" indent="0">
              <a:buNone/>
            </a:pPr>
            <a:endParaRPr lang="en-US" sz="3500" dirty="0">
              <a:latin typeface="+mj-lt"/>
            </a:endParaRPr>
          </a:p>
          <a:p>
            <a:pPr marL="0" indent="0">
              <a:buNone/>
            </a:pPr>
            <a:r>
              <a:rPr lang="en-US" sz="3500" dirty="0">
                <a:latin typeface="+mj-lt"/>
              </a:rPr>
              <a:t>    </a:t>
            </a:r>
            <a:r>
              <a:rPr lang="en-US" sz="2000" dirty="0" err="1">
                <a:latin typeface="+mj-lt"/>
              </a:rPr>
              <a:t>Weiland</a:t>
            </a:r>
            <a:r>
              <a:rPr lang="en-US" sz="2000" dirty="0">
                <a:latin typeface="+mj-lt"/>
              </a:rPr>
              <a:t> ST et al J </a:t>
            </a:r>
            <a:r>
              <a:rPr lang="en-US" sz="2000" dirty="0" err="1">
                <a:latin typeface="+mj-lt"/>
              </a:rPr>
              <a:t>Gastrointest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Surg</a:t>
            </a:r>
            <a:r>
              <a:rPr lang="en-US" sz="2000" dirty="0">
                <a:latin typeface="+mj-lt"/>
              </a:rPr>
              <a:t> 2002 May-Jun; 6(3): 496-500 </a:t>
            </a:r>
          </a:p>
        </p:txBody>
      </p:sp>
    </p:spTree>
    <p:extLst>
      <p:ext uri="{BB962C8B-B14F-4D97-AF65-F5344CB8AC3E}">
        <p14:creationId xmlns:p14="http://schemas.microsoft.com/office/powerpoint/2010/main" val="201251047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/>
              <a:t>MANAGEMENT</a:t>
            </a:r>
            <a:br>
              <a:rPr lang="en-US" sz="4900" dirty="0"/>
            </a:br>
            <a:r>
              <a:rPr lang="en-US" sz="3600" dirty="0"/>
              <a:t>Esophageal stricture/ring</a:t>
            </a:r>
          </a:p>
        </p:txBody>
      </p:sp>
      <p:pic>
        <p:nvPicPr>
          <p:cNvPr id="4" name="Content Placeholder 3" descr="Unknown-17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371" b="28371"/>
          <a:stretch>
            <a:fillRect/>
          </a:stretch>
        </p:blipFill>
        <p:spPr>
          <a:xfrm>
            <a:off x="1631019" y="2110161"/>
            <a:ext cx="5844860" cy="3214448"/>
          </a:xfrm>
        </p:spPr>
      </p:pic>
      <p:sp>
        <p:nvSpPr>
          <p:cNvPr id="5" name="TextBox 4"/>
          <p:cNvSpPr txBox="1"/>
          <p:nvPr/>
        </p:nvSpPr>
        <p:spPr>
          <a:xfrm>
            <a:off x="7077691" y="6311958"/>
            <a:ext cx="16091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+mj-lt"/>
              </a:rPr>
              <a:t>Endoatlas.org</a:t>
            </a:r>
            <a:endParaRPr lang="en-US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50338" y="5324609"/>
            <a:ext cx="1853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Esophageal ring</a:t>
            </a:r>
          </a:p>
        </p:txBody>
      </p:sp>
    </p:spTree>
    <p:extLst>
      <p:ext uri="{BB962C8B-B14F-4D97-AF65-F5344CB8AC3E}">
        <p14:creationId xmlns:p14="http://schemas.microsoft.com/office/powerpoint/2010/main" val="297482590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MANAGEMENT</a:t>
            </a:r>
            <a:br>
              <a:rPr lang="en-US" dirty="0"/>
            </a:br>
            <a:r>
              <a:rPr lang="en-US" sz="3600" dirty="0"/>
              <a:t>Esophageal stricture/ring</a:t>
            </a:r>
          </a:p>
        </p:txBody>
      </p:sp>
      <p:pic>
        <p:nvPicPr>
          <p:cNvPr id="4" name="Content Placeholder 3" descr="images-3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297" b="10297"/>
          <a:stretch>
            <a:fillRect/>
          </a:stretch>
        </p:blipFill>
        <p:spPr>
          <a:xfrm>
            <a:off x="1400104" y="1600200"/>
            <a:ext cx="6547227" cy="3600723"/>
          </a:xfrm>
        </p:spPr>
      </p:pic>
      <p:sp>
        <p:nvSpPr>
          <p:cNvPr id="5" name="TextBox 4"/>
          <p:cNvSpPr txBox="1"/>
          <p:nvPr/>
        </p:nvSpPr>
        <p:spPr>
          <a:xfrm>
            <a:off x="3540699" y="5245933"/>
            <a:ext cx="2565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+mj-lt"/>
              </a:rPr>
              <a:t>Esophageal Stricture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94511" y="6246609"/>
            <a:ext cx="26922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latin typeface="+mj-lt"/>
              </a:rPr>
              <a:t>Acgcasereports.gi.org</a:t>
            </a:r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5746449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MANAGEMENT</a:t>
            </a:r>
            <a:br>
              <a:rPr lang="en-US" dirty="0"/>
            </a:br>
            <a:r>
              <a:rPr lang="en-US" sz="3600" dirty="0"/>
              <a:t>Esophageal stricture/ring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err="1">
                <a:latin typeface="+mj-lt"/>
              </a:rPr>
              <a:t>Savary</a:t>
            </a:r>
            <a:r>
              <a:rPr lang="en-US" dirty="0">
                <a:latin typeface="+mj-lt"/>
              </a:rPr>
              <a:t> dilation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TTS </a:t>
            </a:r>
            <a:r>
              <a:rPr lang="en-US" dirty="0" err="1">
                <a:latin typeface="+mj-lt"/>
              </a:rPr>
              <a:t>ballon</a:t>
            </a:r>
            <a:r>
              <a:rPr lang="en-US" dirty="0">
                <a:latin typeface="+mj-lt"/>
              </a:rPr>
              <a:t> dilation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Rule of 3</a:t>
            </a:r>
          </a:p>
        </p:txBody>
      </p:sp>
    </p:spTree>
    <p:extLst>
      <p:ext uri="{BB962C8B-B14F-4D97-AF65-F5344CB8AC3E}">
        <p14:creationId xmlns:p14="http://schemas.microsoft.com/office/powerpoint/2010/main" val="106680712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PEPTIC STRICTURE</a:t>
            </a:r>
            <a:br>
              <a:rPr lang="en-US" dirty="0"/>
            </a:br>
            <a:r>
              <a:rPr lang="en-US" sz="3600" dirty="0"/>
              <a:t>TTS </a:t>
            </a:r>
            <a:r>
              <a:rPr lang="en-US" sz="3600" dirty="0" err="1"/>
              <a:t>vs</a:t>
            </a:r>
            <a:r>
              <a:rPr lang="en-US" sz="3600" dirty="0"/>
              <a:t> </a:t>
            </a:r>
            <a:r>
              <a:rPr lang="en-US" sz="3600" dirty="0" err="1"/>
              <a:t>Savary</a:t>
            </a:r>
            <a:r>
              <a:rPr lang="en-US" sz="3600" dirty="0"/>
              <a:t> dilation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>
                <a:latin typeface="+mj-lt"/>
              </a:rPr>
              <a:t>34 patients. Equal number dilated with </a:t>
            </a:r>
            <a:r>
              <a:rPr lang="en-US" dirty="0" err="1">
                <a:latin typeface="+mj-lt"/>
              </a:rPr>
              <a:t>Savary</a:t>
            </a:r>
            <a:r>
              <a:rPr lang="en-US" dirty="0">
                <a:latin typeface="+mj-lt"/>
              </a:rPr>
              <a:t> dilator and TTS balloon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Both equally effective in relieving dysphagia</a:t>
            </a:r>
          </a:p>
          <a:p>
            <a:pPr marL="914400" lvl="2" indent="0">
              <a:buNone/>
            </a:pPr>
            <a:endParaRPr lang="en-US" sz="2000" dirty="0">
              <a:latin typeface="+mj-lt"/>
            </a:endParaRPr>
          </a:p>
          <a:p>
            <a:pPr marL="914400" lvl="2" indent="0">
              <a:buNone/>
            </a:pPr>
            <a:r>
              <a:rPr lang="en-US" sz="2000" dirty="0">
                <a:latin typeface="+mj-lt"/>
              </a:rPr>
              <a:t>						</a:t>
            </a:r>
          </a:p>
          <a:p>
            <a:pPr marL="914400" lvl="2" indent="0">
              <a:buNone/>
            </a:pPr>
            <a:endParaRPr lang="en-US" sz="2000" dirty="0">
              <a:latin typeface="+mj-lt"/>
            </a:endParaRPr>
          </a:p>
          <a:p>
            <a:pPr marL="914400" lvl="2" indent="0">
              <a:buNone/>
            </a:pPr>
            <a:endParaRPr lang="en-US" sz="2000" dirty="0">
              <a:latin typeface="+mj-lt"/>
            </a:endParaRPr>
          </a:p>
          <a:p>
            <a:pPr marL="914400" lvl="2" indent="0">
              <a:buNone/>
            </a:pPr>
            <a:endParaRPr lang="en-US" sz="2000" dirty="0">
              <a:latin typeface="+mj-lt"/>
            </a:endParaRPr>
          </a:p>
          <a:p>
            <a:pPr marL="914400" lvl="2" indent="0">
              <a:buNone/>
            </a:pPr>
            <a:r>
              <a:rPr lang="en-US" sz="2000" dirty="0">
                <a:latin typeface="+mj-lt"/>
              </a:rPr>
              <a:t>                                            </a:t>
            </a:r>
            <a:r>
              <a:rPr lang="en-US" sz="2000" dirty="0" err="1">
                <a:latin typeface="+mj-lt"/>
              </a:rPr>
              <a:t>Saeed</a:t>
            </a:r>
            <a:r>
              <a:rPr lang="en-US" sz="2000" dirty="0">
                <a:latin typeface="+mj-lt"/>
              </a:rPr>
              <a:t> ZA et al GIE 1995;41(3):189</a:t>
            </a:r>
          </a:p>
          <a:p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9590843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PEPTIC STRICTURE</a:t>
            </a:r>
            <a:br>
              <a:rPr lang="en-US" dirty="0"/>
            </a:br>
            <a:r>
              <a:rPr lang="en-US" sz="3600" dirty="0"/>
              <a:t>TTS </a:t>
            </a:r>
            <a:r>
              <a:rPr lang="en-US" sz="3600" dirty="0" err="1"/>
              <a:t>vs</a:t>
            </a:r>
            <a:r>
              <a:rPr lang="en-US" sz="3600" dirty="0"/>
              <a:t> </a:t>
            </a:r>
            <a:r>
              <a:rPr lang="en-US" sz="3600" dirty="0" err="1"/>
              <a:t>Savary</a:t>
            </a:r>
            <a:r>
              <a:rPr lang="en-US" sz="3600" dirty="0"/>
              <a:t> dilation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Recurrence similar in first year</a:t>
            </a:r>
          </a:p>
          <a:p>
            <a:endParaRPr lang="en-US" dirty="0"/>
          </a:p>
          <a:p>
            <a:r>
              <a:rPr lang="en-US" dirty="0"/>
              <a:t>During second year risk of recurrent dysphagia lower in patients with strictures dilated with balloons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952703" y="6180892"/>
            <a:ext cx="4191297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2"/>
            <a:r>
              <a:rPr lang="en-US" sz="2000" dirty="0" err="1">
                <a:latin typeface="+mj-lt"/>
              </a:rPr>
              <a:t>Saeed</a:t>
            </a:r>
            <a:r>
              <a:rPr lang="en-US" sz="2000" dirty="0">
                <a:latin typeface="+mj-lt"/>
              </a:rPr>
              <a:t> ZA et al GIE 1995;41(3):189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3273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3230"/>
          </a:xfrm>
        </p:spPr>
        <p:txBody>
          <a:bodyPr>
            <a:normAutofit/>
          </a:bodyPr>
          <a:lstStyle/>
          <a:p>
            <a:r>
              <a:rPr lang="en-US" dirty="0">
                <a:latin typeface="+mj-lt"/>
              </a:rPr>
              <a:t>Emergent removal of esophageal food bolus impactions and foreign bodies with complete esophageal obstruction</a:t>
            </a:r>
          </a:p>
          <a:p>
            <a:r>
              <a:rPr lang="en-US" dirty="0">
                <a:latin typeface="+mj-lt"/>
              </a:rPr>
              <a:t>Endoscopic removal of all objects larger than 2.5 cm in stomach</a:t>
            </a:r>
          </a:p>
          <a:p>
            <a:r>
              <a:rPr lang="en-US" dirty="0">
                <a:latin typeface="+mj-lt"/>
              </a:rPr>
              <a:t>Endoscopic removal of sharp-pointed objects or objects longer than 6 cm in the proximal duodenum or above</a:t>
            </a:r>
          </a:p>
          <a:p>
            <a:pPr marL="0" lvl="8" indent="0">
              <a:buNone/>
            </a:pPr>
            <a:r>
              <a:rPr lang="en-US" dirty="0"/>
              <a:t>  </a:t>
            </a:r>
          </a:p>
          <a:p>
            <a:pPr marL="0" lvl="8" indent="0">
              <a:buNone/>
            </a:pPr>
            <a:r>
              <a:rPr lang="en-US" dirty="0"/>
              <a:t>                                                                          </a:t>
            </a:r>
            <a:r>
              <a:rPr lang="en-US" dirty="0">
                <a:latin typeface="+mj-lt"/>
              </a:rPr>
              <a:t>GIE 73, No 6 : 2011; 1085-91</a:t>
            </a:r>
          </a:p>
          <a:p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9518535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58146"/>
          </a:xfrm>
        </p:spPr>
        <p:txBody>
          <a:bodyPr/>
          <a:lstStyle/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Emergent removal of disk batteries in esophagus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Urgent removal of all magnets within endoscopic reach</a:t>
            </a:r>
          </a:p>
          <a:p>
            <a:pPr marL="1828800" lvl="4" indent="0">
              <a:buNone/>
            </a:pPr>
            <a:endParaRPr lang="en-US" dirty="0">
              <a:latin typeface="+mj-lt"/>
            </a:endParaRPr>
          </a:p>
          <a:p>
            <a:pPr marL="1828800" lvl="4" indent="0">
              <a:buNone/>
            </a:pPr>
            <a:r>
              <a:rPr lang="en-US" dirty="0">
                <a:latin typeface="+mj-lt"/>
              </a:rPr>
              <a:t>                                      GIE 73, No 6 : 2011; 1085-91</a:t>
            </a:r>
          </a:p>
          <a:p>
            <a:pPr lvl="4"/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1290469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latin typeface="+mj-lt"/>
              </a:rPr>
              <a:t>Coins within esophagus may be observed in asymptomatic patients. Remove within 24 hours of ingestion if no spontaneous passage 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Do not attempt endoscopic removal of drug containing packets</a:t>
            </a:r>
          </a:p>
          <a:p>
            <a:pPr marL="0" indent="0">
              <a:buNone/>
            </a:pPr>
            <a:endParaRPr lang="en-US" sz="1400" dirty="0">
              <a:latin typeface="+mj-lt"/>
            </a:endParaRPr>
          </a:p>
          <a:p>
            <a:pPr marL="0" indent="0">
              <a:buNone/>
            </a:pPr>
            <a:endParaRPr lang="en-US" sz="1400" dirty="0">
              <a:latin typeface="+mj-lt"/>
            </a:endParaRPr>
          </a:p>
          <a:p>
            <a:pPr marL="0" indent="0">
              <a:buNone/>
            </a:pPr>
            <a:r>
              <a:rPr lang="en-US" sz="2000" dirty="0">
                <a:latin typeface="+mj-lt"/>
              </a:rPr>
              <a:t>                                         </a:t>
            </a:r>
          </a:p>
          <a:p>
            <a:pPr marL="0" indent="0">
              <a:buNone/>
            </a:pPr>
            <a:r>
              <a:rPr lang="en-US" sz="2000" dirty="0">
                <a:latin typeface="+mj-lt"/>
              </a:rPr>
              <a:t>                                                                    GIE 73, No 6 : 2011; 1085-91</a:t>
            </a:r>
          </a:p>
          <a:p>
            <a:pPr marL="0" indent="0">
              <a:buNone/>
            </a:pP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17171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CONSERVATIVE MANAGEMENT OF FOREIGN BODIES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>
              <a:latin typeface="+mj-lt"/>
            </a:endParaRPr>
          </a:p>
          <a:p>
            <a:pPr marL="0" indent="0">
              <a:buNone/>
            </a:pPr>
            <a:r>
              <a:rPr lang="en-US" dirty="0">
                <a:latin typeface="+mj-lt"/>
              </a:rPr>
              <a:t>With conservative management most foreign bodies will pass spontaneously</a:t>
            </a:r>
          </a:p>
          <a:p>
            <a:pPr marL="0" indent="0">
              <a:buNone/>
            </a:pPr>
            <a:endParaRPr lang="en-US" sz="2000" dirty="0">
              <a:latin typeface="+mj-lt"/>
            </a:endParaRPr>
          </a:p>
          <a:p>
            <a:pPr marL="0" indent="0">
              <a:buNone/>
            </a:pPr>
            <a:endParaRPr lang="en-US" sz="2000" dirty="0">
              <a:latin typeface="+mj-lt"/>
            </a:endParaRPr>
          </a:p>
          <a:p>
            <a:pPr marL="0" indent="0">
              <a:buNone/>
            </a:pPr>
            <a:endParaRPr lang="en-US" sz="2000" dirty="0">
              <a:latin typeface="+mj-lt"/>
            </a:endParaRPr>
          </a:p>
          <a:p>
            <a:pPr marL="0" indent="0">
              <a:buNone/>
            </a:pPr>
            <a:endParaRPr lang="en-US" sz="2000" dirty="0">
              <a:latin typeface="+mj-lt"/>
            </a:endParaRPr>
          </a:p>
          <a:p>
            <a:pPr marL="0" indent="0">
              <a:buNone/>
            </a:pPr>
            <a:endParaRPr lang="en-US" sz="2000" dirty="0">
              <a:latin typeface="+mj-lt"/>
            </a:endParaRPr>
          </a:p>
          <a:p>
            <a:pPr marL="0" indent="0">
              <a:buNone/>
            </a:pPr>
            <a:endParaRPr lang="en-US" sz="2000" dirty="0">
              <a:latin typeface="+mj-lt"/>
            </a:endParaRPr>
          </a:p>
          <a:p>
            <a:pPr marL="0" indent="0">
              <a:buNone/>
            </a:pPr>
            <a:r>
              <a:rPr lang="en-US" sz="2000" dirty="0" err="1">
                <a:latin typeface="+mj-lt"/>
              </a:rPr>
              <a:t>Weiland</a:t>
            </a:r>
            <a:r>
              <a:rPr lang="en-US" sz="2000" dirty="0">
                <a:latin typeface="+mj-lt"/>
              </a:rPr>
              <a:t> ST et al J </a:t>
            </a:r>
            <a:r>
              <a:rPr lang="en-US" sz="2000" dirty="0" err="1">
                <a:latin typeface="+mj-lt"/>
              </a:rPr>
              <a:t>Gastrointest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Surg</a:t>
            </a:r>
            <a:r>
              <a:rPr lang="en-US" sz="2000" dirty="0">
                <a:latin typeface="+mj-lt"/>
              </a:rPr>
              <a:t> 2002 May-Jun; 6(3): 496-500 </a:t>
            </a:r>
          </a:p>
          <a:p>
            <a:pPr marL="0" indent="0">
              <a:buNone/>
            </a:pP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51932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PREDISPOSING FACTORS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Psychiatric disorders</a:t>
            </a:r>
          </a:p>
          <a:p>
            <a:r>
              <a:rPr lang="en-US" dirty="0">
                <a:latin typeface="+mj-lt"/>
              </a:rPr>
              <a:t>Developmental delay</a:t>
            </a:r>
          </a:p>
          <a:p>
            <a:r>
              <a:rPr lang="en-US" dirty="0">
                <a:latin typeface="+mj-lt"/>
              </a:rPr>
              <a:t>Alcohol intoxication</a:t>
            </a:r>
          </a:p>
          <a:p>
            <a:r>
              <a:rPr lang="en-US" dirty="0">
                <a:latin typeface="+mj-lt"/>
              </a:rPr>
              <a:t>Incarcerated Individuals</a:t>
            </a:r>
          </a:p>
          <a:p>
            <a:r>
              <a:rPr lang="en-US" dirty="0">
                <a:latin typeface="+mj-lt"/>
              </a:rPr>
              <a:t>Edentulous adults</a:t>
            </a:r>
          </a:p>
          <a:p>
            <a:r>
              <a:rPr lang="en-US" dirty="0">
                <a:latin typeface="+mj-lt"/>
              </a:rPr>
              <a:t>Underlying esophageal pathology</a:t>
            </a:r>
          </a:p>
          <a:p>
            <a:endParaRPr lang="en-US" dirty="0">
              <a:latin typeface="+mj-lt"/>
            </a:endParaRPr>
          </a:p>
          <a:p>
            <a:pPr marL="3657600" lvl="8" indent="0">
              <a:buNone/>
            </a:pPr>
            <a:r>
              <a:rPr lang="en-US" dirty="0">
                <a:latin typeface="+mj-lt"/>
              </a:rPr>
              <a:t>               GIE 73, No 6 : 2011; 1085-91</a:t>
            </a:r>
          </a:p>
        </p:txBody>
      </p:sp>
    </p:spTree>
    <p:extLst>
      <p:ext uri="{BB962C8B-B14F-4D97-AF65-F5344CB8AC3E}">
        <p14:creationId xmlns:p14="http://schemas.microsoft.com/office/powerpoint/2010/main" val="4056598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SYMPTOMS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+mj-lt"/>
              </a:rPr>
              <a:t>Area of discomfort does not correlate with site of impaction</a:t>
            </a:r>
          </a:p>
          <a:p>
            <a:r>
              <a:rPr lang="en-US" dirty="0">
                <a:latin typeface="+mj-lt"/>
              </a:rPr>
              <a:t>Symptoms may be delayed</a:t>
            </a:r>
          </a:p>
          <a:p>
            <a:r>
              <a:rPr lang="en-US" dirty="0">
                <a:latin typeface="+mj-lt"/>
              </a:rPr>
              <a:t>Present with choking, refusal to eat, vomiting, drooling, wheezing or respiratory distress. </a:t>
            </a:r>
          </a:p>
          <a:p>
            <a:endParaRPr lang="en-US" dirty="0">
              <a:latin typeface="+mj-lt"/>
            </a:endParaRPr>
          </a:p>
          <a:p>
            <a:pPr lvl="6"/>
            <a:endParaRPr lang="en-US" dirty="0">
              <a:latin typeface="+mj-lt"/>
            </a:endParaRPr>
          </a:p>
          <a:p>
            <a:pPr marL="2743200" lvl="6" indent="0">
              <a:buNone/>
            </a:pPr>
            <a:r>
              <a:rPr lang="en-US" dirty="0">
                <a:latin typeface="+mj-lt"/>
              </a:rPr>
              <a:t>       </a:t>
            </a:r>
          </a:p>
          <a:p>
            <a:pPr marL="2743200" lvl="6" indent="0">
              <a:buNone/>
            </a:pPr>
            <a:r>
              <a:rPr lang="en-US" dirty="0">
                <a:latin typeface="+mj-lt"/>
              </a:rPr>
              <a:t>                            GIE 73, No 6 : 2011; 1085-91</a:t>
            </a:r>
          </a:p>
        </p:txBody>
      </p:sp>
    </p:spTree>
    <p:extLst>
      <p:ext uri="{BB962C8B-B14F-4D97-AF65-F5344CB8AC3E}">
        <p14:creationId xmlns:p14="http://schemas.microsoft.com/office/powerpoint/2010/main" val="9283088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SIGNS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+mj-lt"/>
              </a:rPr>
              <a:t>Perforation </a:t>
            </a:r>
            <a:r>
              <a:rPr lang="mr-IN" dirty="0">
                <a:latin typeface="+mj-lt"/>
              </a:rPr>
              <a:t>–</a:t>
            </a:r>
            <a:r>
              <a:rPr lang="en-US" dirty="0">
                <a:latin typeface="+mj-lt"/>
              </a:rPr>
              <a:t> neck swelling, erythema, tenderness or crepitus</a:t>
            </a:r>
          </a:p>
          <a:p>
            <a:r>
              <a:rPr lang="en-US" dirty="0">
                <a:latin typeface="+mj-lt"/>
              </a:rPr>
              <a:t>Peritonitis</a:t>
            </a:r>
          </a:p>
          <a:p>
            <a:r>
              <a:rPr lang="en-US" dirty="0">
                <a:latin typeface="+mj-lt"/>
              </a:rPr>
              <a:t>Small bowel obstruction</a:t>
            </a:r>
          </a:p>
          <a:p>
            <a:endParaRPr lang="en-US" dirty="0">
              <a:latin typeface="+mj-lt"/>
            </a:endParaRPr>
          </a:p>
          <a:p>
            <a:endParaRPr lang="en-US" dirty="0">
              <a:latin typeface="+mj-lt"/>
            </a:endParaRPr>
          </a:p>
          <a:p>
            <a:endParaRPr lang="en-US" dirty="0">
              <a:latin typeface="+mj-lt"/>
            </a:endParaRPr>
          </a:p>
          <a:p>
            <a:pPr marL="3657600" lvl="8" indent="0">
              <a:buNone/>
            </a:pPr>
            <a:r>
              <a:rPr lang="en-US" dirty="0">
                <a:latin typeface="+mj-lt"/>
              </a:rPr>
              <a:t>               GIE 73, No 6 : 2011; 1085-91</a:t>
            </a:r>
          </a:p>
          <a:p>
            <a:pPr lvl="8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744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microsoft.com/sharepoint/v3/field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610</TotalTime>
  <Words>1262</Words>
  <Application>Microsoft Office PowerPoint</Application>
  <PresentationFormat>On-screen Show (4:3)</PresentationFormat>
  <Paragraphs>379</Paragraphs>
  <Slides>57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62" baseType="lpstr">
      <vt:lpstr>Arial</vt:lpstr>
      <vt:lpstr>Mangal</vt:lpstr>
      <vt:lpstr>Times New Roman</vt:lpstr>
      <vt:lpstr>Wingdings</vt:lpstr>
      <vt:lpstr>Office Theme</vt:lpstr>
      <vt:lpstr>ENDOSCOPIC MANAGEMENT OF ESOPHAGEAL FOREIGN BODIES AND FOOD IMPACTION</vt:lpstr>
      <vt:lpstr>PowerPoint Presentation</vt:lpstr>
      <vt:lpstr>PowerPoint Presentation</vt:lpstr>
      <vt:lpstr>CONSERVATIVE MANAGEMENT OF FOREIGN BODIES</vt:lpstr>
      <vt:lpstr>CONSERVATIVE MANAGEMENT OF FOREIGN BODIES</vt:lpstr>
      <vt:lpstr>CONSERVATIVE MANAGEMENT OF FOREIGN BODIES</vt:lpstr>
      <vt:lpstr>PREDISPOSING FACTORS</vt:lpstr>
      <vt:lpstr>SYMPTOMS</vt:lpstr>
      <vt:lpstr>SIGNS</vt:lpstr>
      <vt:lpstr>IMAGING</vt:lpstr>
      <vt:lpstr>IMAGING</vt:lpstr>
      <vt:lpstr>MANAGEMENT</vt:lpstr>
      <vt:lpstr>TIMING OF ENDOSCOPY</vt:lpstr>
      <vt:lpstr>TIMING OF ENDOSCOPY</vt:lpstr>
      <vt:lpstr>EQUIPMENT</vt:lpstr>
      <vt:lpstr>Accessories</vt:lpstr>
      <vt:lpstr>ACCESSORIES</vt:lpstr>
      <vt:lpstr>OVERTUBES</vt:lpstr>
      <vt:lpstr>ACCESSORIES</vt:lpstr>
      <vt:lpstr>FOOD BOLUS IMPACTION</vt:lpstr>
      <vt:lpstr>FOOD EXTRACTION</vt:lpstr>
      <vt:lpstr>PUSH vs REMOVAL</vt:lpstr>
      <vt:lpstr>PUSH vs REMOVAL</vt:lpstr>
      <vt:lpstr>PUSH vs REMOVAL</vt:lpstr>
      <vt:lpstr>FOOD IMPACTION</vt:lpstr>
      <vt:lpstr>USE OF GLUCAGON</vt:lpstr>
      <vt:lpstr>USE OF GLUCAGON</vt:lpstr>
      <vt:lpstr>Use of Glucagon</vt:lpstr>
      <vt:lpstr>Foreign Bodies Short-blunt objects</vt:lpstr>
      <vt:lpstr>FOREIGN BODIES Short-blunt objects</vt:lpstr>
      <vt:lpstr>FOREIGN BODIES Long Objects</vt:lpstr>
      <vt:lpstr>FOREIGN BODIES Sharp-pointed objects</vt:lpstr>
      <vt:lpstr>FOREIGN BODIES Sharp pointed objects</vt:lpstr>
      <vt:lpstr>FOREIGN BODIES Sharp pointed objects</vt:lpstr>
      <vt:lpstr>FOREIGN BODIES Sharp pointed objects</vt:lpstr>
      <vt:lpstr>FOREIGN BODIES Sharp pointed objects</vt:lpstr>
      <vt:lpstr>FOREIGN BODIES Disk Batteries</vt:lpstr>
      <vt:lpstr>FOREIGN BODIES Magnets</vt:lpstr>
      <vt:lpstr>FOREIGN BODIES Magnets</vt:lpstr>
      <vt:lpstr>FOREIGN BODIES Magnets</vt:lpstr>
      <vt:lpstr>FOREIGN BODIES Coins</vt:lpstr>
      <vt:lpstr>FOREIGN BODIES Narcotic packets</vt:lpstr>
      <vt:lpstr>FOREIGN BODIES Small bowel foreign objects</vt:lpstr>
      <vt:lpstr>Management  EoE</vt:lpstr>
      <vt:lpstr>MANAGEMENT  EoE</vt:lpstr>
      <vt:lpstr>MANAGEMENT Achalasia</vt:lpstr>
      <vt:lpstr>MANAGEMENT Achalasia</vt:lpstr>
      <vt:lpstr>MANAGEMENT Achalasia</vt:lpstr>
      <vt:lpstr>MANAGEMENT Achalasia</vt:lpstr>
      <vt:lpstr>MANAGEMENT Esophageal stricture/ring</vt:lpstr>
      <vt:lpstr>MANAGEMENT Esophageal stricture/ring</vt:lpstr>
      <vt:lpstr>MANAGEMENT Esophageal stricture/ring</vt:lpstr>
      <vt:lpstr>PEPTIC STRICTURE TTS vs Savary dilation</vt:lpstr>
      <vt:lpstr>PEPTIC STRICTURE TTS vs Savary dilation</vt:lpstr>
      <vt:lpstr>CONCLUSION</vt:lpstr>
      <vt:lpstr>CONCLUSION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Joanna</cp:lastModifiedBy>
  <cp:revision>79</cp:revision>
  <dcterms:created xsi:type="dcterms:W3CDTF">2010-04-12T23:12:02Z</dcterms:created>
  <dcterms:modified xsi:type="dcterms:W3CDTF">2017-10-19T01:00:09Z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